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57" r:id="rId25"/>
    <p:sldId id="281" r:id="rId26"/>
    <p:sldId id="285" r:id="rId27"/>
    <p:sldId id="283" r:id="rId28"/>
    <p:sldId id="287" r:id="rId29"/>
  </p:sldIdLst>
  <p:sldSz cx="12192000" cy="6858000"/>
  <p:notesSz cx="6858000" cy="9144000"/>
  <p:embeddedFontLst>
    <p:embeddedFont>
      <p:font typeface="Cambria Math" panose="02040503050406030204" pitchFamily="18" charset="0"/>
      <p:regular r:id="rId31"/>
    </p:embeddedFont>
    <p:embeddedFont>
      <p:font typeface="Lato" panose="020F0502020204030203" pitchFamily="34" charset="0"/>
      <p:regular r:id="rId32"/>
      <p:bold r:id="rId33"/>
      <p:italic r:id="rId34"/>
      <p:boldItalic r:id="rId35"/>
    </p:embeddedFont>
    <p:embeddedFont>
      <p:font typeface="Nunito" pitchFamily="2" charset="0"/>
      <p:regular r:id="rId36"/>
      <p:bold r:id="rId37"/>
      <p:italic r:id="rId38"/>
      <p:boldItalic r:id="rId39"/>
    </p:embeddedFont>
    <p:embeddedFont>
      <p:font typeface="Playfair Display" panose="00000500000000000000" pitchFamily="2" charset="0"/>
      <p:regular r:id="rId40"/>
      <p:bold r:id="rId41"/>
      <p:italic r:id="rId42"/>
      <p:boldItalic r:id="rId43"/>
    </p:embeddedFont>
    <p:embeddedFont>
      <p:font typeface="Trebuchet MS" panose="020B0603020202020204" pitchFamily="34"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3" roundtripDataSignature="AMtx7mhQ0SL9FHaprgd1TBqQ+K9ubP+j3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A566813-B27F-4260-AB4A-2E272A749901}">
  <a:tblStyle styleId="{FA566813-B27F-4260-AB4A-2E272A749901}"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9" d="100"/>
          <a:sy n="49" d="100"/>
        </p:scale>
        <p:origin x="49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56"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0" Type="http://schemas.openxmlformats.org/officeDocument/2006/relationships/slide" Target="slides/slide19.xml"/><Relationship Id="rId41" Type="http://schemas.openxmlformats.org/officeDocument/2006/relationships/font" Target="fonts/font11.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 name="Google Shape;63;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24834b0b91c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24834b0b91c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g24834b0b91c_0_6"/>
          <p:cNvSpPr/>
          <p:nvPr/>
        </p:nvSpPr>
        <p:spPr>
          <a:xfrm>
            <a:off x="3665400" y="998400"/>
            <a:ext cx="4861200" cy="48612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 name="Google Shape;11;g24834b0b91c_0_6"/>
          <p:cNvSpPr/>
          <p:nvPr/>
        </p:nvSpPr>
        <p:spPr>
          <a:xfrm>
            <a:off x="3990600" y="1323600"/>
            <a:ext cx="4210800" cy="4210800"/>
          </a:xfrm>
          <a:prstGeom prst="rect">
            <a:avLst/>
          </a:prstGeom>
          <a:noFill/>
          <a:ln w="28575" cap="flat" cmpd="sng">
            <a:solidFill>
              <a:schemeClr val="lt1"/>
            </a:solidFill>
            <a:prstDash val="solid"/>
            <a:miter lim="8000"/>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 name="Google Shape;12;g24834b0b91c_0_6"/>
          <p:cNvSpPr txBox="1">
            <a:spLocks noGrp="1"/>
          </p:cNvSpPr>
          <p:nvPr>
            <p:ph type="ctrTitle"/>
          </p:nvPr>
        </p:nvSpPr>
        <p:spPr>
          <a:xfrm>
            <a:off x="4128333" y="2169600"/>
            <a:ext cx="3935100" cy="2112300"/>
          </a:xfrm>
          <a:prstGeom prst="rect">
            <a:avLst/>
          </a:prstGeom>
        </p:spPr>
        <p:txBody>
          <a:bodyPr spcFirstLastPara="1" wrap="square" lIns="121900" tIns="121900" rIns="121900" bIns="121900" anchor="ctr" anchorCtr="0">
            <a:normAutofit/>
          </a:bodyPr>
          <a:lstStyle>
            <a:lvl1pPr lvl="0" algn="ctr">
              <a:spcBef>
                <a:spcPts val="0"/>
              </a:spcBef>
              <a:spcAft>
                <a:spcPts val="0"/>
              </a:spcAft>
              <a:buClr>
                <a:schemeClr val="lt1"/>
              </a:buClr>
              <a:buSzPts val="43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43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43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43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43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43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43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43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4300"/>
              <a:buFont typeface="Lato"/>
              <a:buNone/>
              <a:defRPr>
                <a:solidFill>
                  <a:schemeClr val="lt1"/>
                </a:solidFill>
                <a:latin typeface="Lato"/>
                <a:ea typeface="Lato"/>
                <a:cs typeface="Lato"/>
                <a:sym typeface="Lato"/>
              </a:defRPr>
            </a:lvl9pPr>
          </a:lstStyle>
          <a:p>
            <a:endParaRPr/>
          </a:p>
        </p:txBody>
      </p:sp>
      <p:sp>
        <p:nvSpPr>
          <p:cNvPr id="13" name="Google Shape;13;g24834b0b91c_0_6"/>
          <p:cNvSpPr txBox="1">
            <a:spLocks noGrp="1"/>
          </p:cNvSpPr>
          <p:nvPr>
            <p:ph type="subTitle" idx="1"/>
          </p:nvPr>
        </p:nvSpPr>
        <p:spPr>
          <a:xfrm>
            <a:off x="4128483" y="4355907"/>
            <a:ext cx="3935100" cy="935100"/>
          </a:xfrm>
          <a:prstGeom prst="rect">
            <a:avLst/>
          </a:prstGeom>
        </p:spPr>
        <p:txBody>
          <a:bodyPr spcFirstLastPara="1" wrap="square" lIns="121900" tIns="121900" rIns="121900" bIns="121900" anchor="b" anchorCtr="0">
            <a:normAutofit/>
          </a:bodyPr>
          <a:lstStyle>
            <a:lvl1pPr lvl="0" algn="ctr">
              <a:lnSpc>
                <a:spcPct val="100000"/>
              </a:lnSpc>
              <a:spcBef>
                <a:spcPts val="0"/>
              </a:spcBef>
              <a:spcAft>
                <a:spcPts val="0"/>
              </a:spcAft>
              <a:buClr>
                <a:schemeClr val="lt1"/>
              </a:buClr>
              <a:buSzPts val="24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2400"/>
              <a:buFont typeface="Playfair Display"/>
              <a:buNone/>
              <a:defRPr sz="2400" b="1">
                <a:solidFill>
                  <a:schemeClr val="lt1"/>
                </a:solidFill>
                <a:latin typeface="Playfair Display"/>
                <a:ea typeface="Playfair Display"/>
                <a:cs typeface="Playfair Display"/>
                <a:sym typeface="Playfair Display"/>
              </a:defRPr>
            </a:lvl9pPr>
          </a:lstStyle>
          <a:p>
            <a:endParaRPr/>
          </a:p>
        </p:txBody>
      </p:sp>
      <p:sp>
        <p:nvSpPr>
          <p:cNvPr id="14" name="Google Shape;14;g24834b0b91c_0_6"/>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g24834b0b91c_0_15"/>
          <p:cNvSpPr/>
          <p:nvPr/>
        </p:nvSpPr>
        <p:spPr>
          <a:xfrm>
            <a:off x="0" y="6727600"/>
            <a:ext cx="12192000" cy="1305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0" name="Google Shape;20;g24834b0b91c_0_15"/>
          <p:cNvSpPr txBox="1">
            <a:spLocks noGrp="1"/>
          </p:cNvSpPr>
          <p:nvPr>
            <p:ph type="title"/>
          </p:nvPr>
        </p:nvSpPr>
        <p:spPr>
          <a:xfrm>
            <a:off x="415600" y="521800"/>
            <a:ext cx="11360700" cy="834900"/>
          </a:xfrm>
          <a:prstGeom prst="rect">
            <a:avLst/>
          </a:prstGeom>
        </p:spPr>
        <p:txBody>
          <a:bodyPr spcFirstLastPara="1" wrap="square" lIns="121900" tIns="121900" rIns="121900" bIns="121900" anchor="t" anchorCtr="0">
            <a:normAutofit/>
          </a:bodyPr>
          <a:lstStyle>
            <a:lvl1pPr lvl="0">
              <a:spcBef>
                <a:spcPts val="0"/>
              </a:spcBef>
              <a:spcAft>
                <a:spcPts val="0"/>
              </a:spcAft>
              <a:buSzPts val="4300"/>
              <a:buNone/>
              <a:defRPr/>
            </a:lvl1pPr>
            <a:lvl2pPr lvl="1">
              <a:spcBef>
                <a:spcPts val="0"/>
              </a:spcBef>
              <a:spcAft>
                <a:spcPts val="0"/>
              </a:spcAft>
              <a:buSzPts val="4300"/>
              <a:buNone/>
              <a:defRPr/>
            </a:lvl2pPr>
            <a:lvl3pPr lvl="2">
              <a:spcBef>
                <a:spcPts val="0"/>
              </a:spcBef>
              <a:spcAft>
                <a:spcPts val="0"/>
              </a:spcAft>
              <a:buSzPts val="4300"/>
              <a:buNone/>
              <a:defRPr/>
            </a:lvl3pPr>
            <a:lvl4pPr lvl="3">
              <a:spcBef>
                <a:spcPts val="0"/>
              </a:spcBef>
              <a:spcAft>
                <a:spcPts val="0"/>
              </a:spcAft>
              <a:buSzPts val="4300"/>
              <a:buNone/>
              <a:defRPr/>
            </a:lvl4pPr>
            <a:lvl5pPr lvl="4">
              <a:spcBef>
                <a:spcPts val="0"/>
              </a:spcBef>
              <a:spcAft>
                <a:spcPts val="0"/>
              </a:spcAft>
              <a:buSzPts val="4300"/>
              <a:buNone/>
              <a:defRPr/>
            </a:lvl5pPr>
            <a:lvl6pPr lvl="5">
              <a:spcBef>
                <a:spcPts val="0"/>
              </a:spcBef>
              <a:spcAft>
                <a:spcPts val="0"/>
              </a:spcAft>
              <a:buSzPts val="4300"/>
              <a:buNone/>
              <a:defRPr/>
            </a:lvl6pPr>
            <a:lvl7pPr lvl="6">
              <a:spcBef>
                <a:spcPts val="0"/>
              </a:spcBef>
              <a:spcAft>
                <a:spcPts val="0"/>
              </a:spcAft>
              <a:buSzPts val="4300"/>
              <a:buNone/>
              <a:defRPr/>
            </a:lvl7pPr>
            <a:lvl8pPr lvl="7">
              <a:spcBef>
                <a:spcPts val="0"/>
              </a:spcBef>
              <a:spcAft>
                <a:spcPts val="0"/>
              </a:spcAft>
              <a:buSzPts val="4300"/>
              <a:buNone/>
              <a:defRPr/>
            </a:lvl8pPr>
            <a:lvl9pPr lvl="8">
              <a:spcBef>
                <a:spcPts val="0"/>
              </a:spcBef>
              <a:spcAft>
                <a:spcPts val="0"/>
              </a:spcAft>
              <a:buSzPts val="4300"/>
              <a:buNone/>
              <a:defRPr/>
            </a:lvl9pPr>
          </a:lstStyle>
          <a:p>
            <a:endParaRPr/>
          </a:p>
        </p:txBody>
      </p:sp>
      <p:sp>
        <p:nvSpPr>
          <p:cNvPr id="21" name="Google Shape;21;g24834b0b91c_0_15"/>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rmAutofit/>
          </a:bodyPr>
          <a:lstStyle>
            <a:lvl1pPr marL="457200" lvl="0" indent="-381000">
              <a:spcBef>
                <a:spcPts val="0"/>
              </a:spcBef>
              <a:spcAft>
                <a:spcPts val="0"/>
              </a:spcAft>
              <a:buSzPts val="2400"/>
              <a:buChar char="●"/>
              <a:defRPr/>
            </a:lvl1pPr>
            <a:lvl2pPr marL="914400" lvl="1" indent="-349250">
              <a:spcBef>
                <a:spcPts val="0"/>
              </a:spcBef>
              <a:spcAft>
                <a:spcPts val="0"/>
              </a:spcAft>
              <a:buSzPts val="1900"/>
              <a:buChar char="○"/>
              <a:defRPr/>
            </a:lvl2pPr>
            <a:lvl3pPr marL="1371600" lvl="2" indent="-349250">
              <a:spcBef>
                <a:spcPts val="0"/>
              </a:spcBef>
              <a:spcAft>
                <a:spcPts val="0"/>
              </a:spcAft>
              <a:buSzPts val="1900"/>
              <a:buChar char="■"/>
              <a:defRPr/>
            </a:lvl3pPr>
            <a:lvl4pPr marL="1828800" lvl="3" indent="-349250">
              <a:spcBef>
                <a:spcPts val="0"/>
              </a:spcBef>
              <a:spcAft>
                <a:spcPts val="0"/>
              </a:spcAft>
              <a:buSzPts val="1900"/>
              <a:buChar char="●"/>
              <a:defRPr/>
            </a:lvl4pPr>
            <a:lvl5pPr marL="2286000" lvl="4" indent="-349250">
              <a:spcBef>
                <a:spcPts val="0"/>
              </a:spcBef>
              <a:spcAft>
                <a:spcPts val="0"/>
              </a:spcAft>
              <a:buSzPts val="1900"/>
              <a:buChar char="○"/>
              <a:defRPr/>
            </a:lvl5pPr>
            <a:lvl6pPr marL="2743200" lvl="5" indent="-349250">
              <a:spcBef>
                <a:spcPts val="0"/>
              </a:spcBef>
              <a:spcAft>
                <a:spcPts val="0"/>
              </a:spcAft>
              <a:buSzPts val="1900"/>
              <a:buChar char="■"/>
              <a:defRPr/>
            </a:lvl6pPr>
            <a:lvl7pPr marL="3200400" lvl="6" indent="-349250">
              <a:spcBef>
                <a:spcPts val="0"/>
              </a:spcBef>
              <a:spcAft>
                <a:spcPts val="0"/>
              </a:spcAft>
              <a:buSzPts val="1900"/>
              <a:buChar char="●"/>
              <a:defRPr/>
            </a:lvl7pPr>
            <a:lvl8pPr marL="3657600" lvl="7" indent="-349250">
              <a:spcBef>
                <a:spcPts val="0"/>
              </a:spcBef>
              <a:spcAft>
                <a:spcPts val="0"/>
              </a:spcAft>
              <a:buSzPts val="1900"/>
              <a:buChar char="○"/>
              <a:defRPr/>
            </a:lvl8pPr>
            <a:lvl9pPr marL="4114800" lvl="8" indent="-349250">
              <a:spcBef>
                <a:spcPts val="0"/>
              </a:spcBef>
              <a:spcAft>
                <a:spcPts val="0"/>
              </a:spcAft>
              <a:buSzPts val="1900"/>
              <a:buChar char="■"/>
              <a:defRPr/>
            </a:lvl9pPr>
          </a:lstStyle>
          <a:p>
            <a:endParaRPr/>
          </a:p>
        </p:txBody>
      </p:sp>
      <p:sp>
        <p:nvSpPr>
          <p:cNvPr id="22" name="Google Shape;22;g24834b0b91c_0_15"/>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g24834b0b91c_0_20"/>
          <p:cNvSpPr txBox="1">
            <a:spLocks noGrp="1"/>
          </p:cNvSpPr>
          <p:nvPr>
            <p:ph type="title"/>
          </p:nvPr>
        </p:nvSpPr>
        <p:spPr>
          <a:xfrm>
            <a:off x="415600" y="521800"/>
            <a:ext cx="11360700" cy="834900"/>
          </a:xfrm>
          <a:prstGeom prst="rect">
            <a:avLst/>
          </a:prstGeom>
        </p:spPr>
        <p:txBody>
          <a:bodyPr spcFirstLastPara="1" wrap="square" lIns="121900" tIns="121900" rIns="121900" bIns="121900" anchor="t" anchorCtr="0">
            <a:normAutofit/>
          </a:bodyPr>
          <a:lstStyle>
            <a:lvl1pPr lvl="0">
              <a:spcBef>
                <a:spcPts val="0"/>
              </a:spcBef>
              <a:spcAft>
                <a:spcPts val="0"/>
              </a:spcAft>
              <a:buSzPts val="4300"/>
              <a:buNone/>
              <a:defRPr/>
            </a:lvl1pPr>
            <a:lvl2pPr lvl="1">
              <a:spcBef>
                <a:spcPts val="0"/>
              </a:spcBef>
              <a:spcAft>
                <a:spcPts val="0"/>
              </a:spcAft>
              <a:buSzPts val="4300"/>
              <a:buNone/>
              <a:defRPr/>
            </a:lvl2pPr>
            <a:lvl3pPr lvl="2">
              <a:spcBef>
                <a:spcPts val="0"/>
              </a:spcBef>
              <a:spcAft>
                <a:spcPts val="0"/>
              </a:spcAft>
              <a:buSzPts val="4300"/>
              <a:buNone/>
              <a:defRPr/>
            </a:lvl3pPr>
            <a:lvl4pPr lvl="3">
              <a:spcBef>
                <a:spcPts val="0"/>
              </a:spcBef>
              <a:spcAft>
                <a:spcPts val="0"/>
              </a:spcAft>
              <a:buSzPts val="4300"/>
              <a:buNone/>
              <a:defRPr/>
            </a:lvl4pPr>
            <a:lvl5pPr lvl="4">
              <a:spcBef>
                <a:spcPts val="0"/>
              </a:spcBef>
              <a:spcAft>
                <a:spcPts val="0"/>
              </a:spcAft>
              <a:buSzPts val="4300"/>
              <a:buNone/>
              <a:defRPr/>
            </a:lvl5pPr>
            <a:lvl6pPr lvl="5">
              <a:spcBef>
                <a:spcPts val="0"/>
              </a:spcBef>
              <a:spcAft>
                <a:spcPts val="0"/>
              </a:spcAft>
              <a:buSzPts val="4300"/>
              <a:buNone/>
              <a:defRPr/>
            </a:lvl6pPr>
            <a:lvl7pPr lvl="6">
              <a:spcBef>
                <a:spcPts val="0"/>
              </a:spcBef>
              <a:spcAft>
                <a:spcPts val="0"/>
              </a:spcAft>
              <a:buSzPts val="4300"/>
              <a:buNone/>
              <a:defRPr/>
            </a:lvl7pPr>
            <a:lvl8pPr lvl="7">
              <a:spcBef>
                <a:spcPts val="0"/>
              </a:spcBef>
              <a:spcAft>
                <a:spcPts val="0"/>
              </a:spcAft>
              <a:buSzPts val="4300"/>
              <a:buNone/>
              <a:defRPr/>
            </a:lvl8pPr>
            <a:lvl9pPr lvl="8">
              <a:spcBef>
                <a:spcPts val="0"/>
              </a:spcBef>
              <a:spcAft>
                <a:spcPts val="0"/>
              </a:spcAft>
              <a:buSzPts val="4300"/>
              <a:buNone/>
              <a:defRPr/>
            </a:lvl9pPr>
          </a:lstStyle>
          <a:p>
            <a:endParaRPr/>
          </a:p>
        </p:txBody>
      </p:sp>
      <p:sp>
        <p:nvSpPr>
          <p:cNvPr id="25" name="Google Shape;25;g24834b0b91c_0_20"/>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6" name="Google Shape;26;g24834b0b91c_0_20"/>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7" name="Google Shape;27;g24834b0b91c_0_20"/>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g24834b0b91c_0_25"/>
          <p:cNvSpPr txBox="1">
            <a:spLocks noGrp="1"/>
          </p:cNvSpPr>
          <p:nvPr>
            <p:ph type="title"/>
          </p:nvPr>
        </p:nvSpPr>
        <p:spPr>
          <a:xfrm>
            <a:off x="415600" y="521800"/>
            <a:ext cx="11360700" cy="834900"/>
          </a:xfrm>
          <a:prstGeom prst="rect">
            <a:avLst/>
          </a:prstGeom>
        </p:spPr>
        <p:txBody>
          <a:bodyPr spcFirstLastPara="1" wrap="square" lIns="121900" tIns="121900" rIns="121900" bIns="121900" anchor="t" anchorCtr="0">
            <a:normAutofit/>
          </a:bodyPr>
          <a:lstStyle>
            <a:lvl1pPr lvl="0">
              <a:spcBef>
                <a:spcPts val="0"/>
              </a:spcBef>
              <a:spcAft>
                <a:spcPts val="0"/>
              </a:spcAft>
              <a:buSzPts val="4300"/>
              <a:buNone/>
              <a:defRPr/>
            </a:lvl1pPr>
            <a:lvl2pPr lvl="1">
              <a:spcBef>
                <a:spcPts val="0"/>
              </a:spcBef>
              <a:spcAft>
                <a:spcPts val="0"/>
              </a:spcAft>
              <a:buSzPts val="4300"/>
              <a:buNone/>
              <a:defRPr/>
            </a:lvl2pPr>
            <a:lvl3pPr lvl="2">
              <a:spcBef>
                <a:spcPts val="0"/>
              </a:spcBef>
              <a:spcAft>
                <a:spcPts val="0"/>
              </a:spcAft>
              <a:buSzPts val="4300"/>
              <a:buNone/>
              <a:defRPr/>
            </a:lvl3pPr>
            <a:lvl4pPr lvl="3">
              <a:spcBef>
                <a:spcPts val="0"/>
              </a:spcBef>
              <a:spcAft>
                <a:spcPts val="0"/>
              </a:spcAft>
              <a:buSzPts val="4300"/>
              <a:buNone/>
              <a:defRPr/>
            </a:lvl4pPr>
            <a:lvl5pPr lvl="4">
              <a:spcBef>
                <a:spcPts val="0"/>
              </a:spcBef>
              <a:spcAft>
                <a:spcPts val="0"/>
              </a:spcAft>
              <a:buSzPts val="4300"/>
              <a:buNone/>
              <a:defRPr/>
            </a:lvl5pPr>
            <a:lvl6pPr lvl="5">
              <a:spcBef>
                <a:spcPts val="0"/>
              </a:spcBef>
              <a:spcAft>
                <a:spcPts val="0"/>
              </a:spcAft>
              <a:buSzPts val="4300"/>
              <a:buNone/>
              <a:defRPr/>
            </a:lvl6pPr>
            <a:lvl7pPr lvl="6">
              <a:spcBef>
                <a:spcPts val="0"/>
              </a:spcBef>
              <a:spcAft>
                <a:spcPts val="0"/>
              </a:spcAft>
              <a:buSzPts val="4300"/>
              <a:buNone/>
              <a:defRPr/>
            </a:lvl7pPr>
            <a:lvl8pPr lvl="7">
              <a:spcBef>
                <a:spcPts val="0"/>
              </a:spcBef>
              <a:spcAft>
                <a:spcPts val="0"/>
              </a:spcAft>
              <a:buSzPts val="4300"/>
              <a:buNone/>
              <a:defRPr/>
            </a:lvl8pPr>
            <a:lvl9pPr lvl="8">
              <a:spcBef>
                <a:spcPts val="0"/>
              </a:spcBef>
              <a:spcAft>
                <a:spcPts val="0"/>
              </a:spcAft>
              <a:buSzPts val="4300"/>
              <a:buNone/>
              <a:defRPr/>
            </a:lvl9pPr>
          </a:lstStyle>
          <a:p>
            <a:endParaRPr/>
          </a:p>
        </p:txBody>
      </p:sp>
      <p:sp>
        <p:nvSpPr>
          <p:cNvPr id="30" name="Google Shape;30;g24834b0b91c_0_25"/>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g24834b0b91c_0_28"/>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rm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a:endParaRPr/>
          </a:p>
        </p:txBody>
      </p:sp>
      <p:sp>
        <p:nvSpPr>
          <p:cNvPr id="33" name="Google Shape;33;g24834b0b91c_0_28"/>
          <p:cNvSpPr txBox="1">
            <a:spLocks noGrp="1"/>
          </p:cNvSpPr>
          <p:nvPr>
            <p:ph type="body" idx="1"/>
          </p:nvPr>
        </p:nvSpPr>
        <p:spPr>
          <a:xfrm>
            <a:off x="415600" y="1855170"/>
            <a:ext cx="3744000" cy="4239300"/>
          </a:xfrm>
          <a:prstGeom prst="rect">
            <a:avLst/>
          </a:prstGeom>
        </p:spPr>
        <p:txBody>
          <a:bodyPr spcFirstLastPara="1" wrap="square" lIns="121900" tIns="121900" rIns="121900" bIns="121900" anchor="t" anchorCtr="0">
            <a:norm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34" name="Google Shape;34;g24834b0b91c_0_28"/>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35"/>
        <p:cNvGrpSpPr/>
        <p:nvPr/>
      </p:nvGrpSpPr>
      <p:grpSpPr>
        <a:xfrm>
          <a:off x="0" y="0"/>
          <a:ext cx="0" cy="0"/>
          <a:chOff x="0" y="0"/>
          <a:chExt cx="0" cy="0"/>
        </a:xfrm>
      </p:grpSpPr>
      <p:sp>
        <p:nvSpPr>
          <p:cNvPr id="36" name="Google Shape;36;g24834b0b91c_0_32"/>
          <p:cNvSpPr txBox="1">
            <a:spLocks noGrp="1"/>
          </p:cNvSpPr>
          <p:nvPr>
            <p:ph type="title"/>
          </p:nvPr>
        </p:nvSpPr>
        <p:spPr>
          <a:xfrm>
            <a:off x="653667" y="701800"/>
            <a:ext cx="7491600" cy="5454300"/>
          </a:xfrm>
          <a:prstGeom prst="rect">
            <a:avLst/>
          </a:prstGeom>
        </p:spPr>
        <p:txBody>
          <a:bodyPr spcFirstLastPara="1" wrap="square" lIns="121900" tIns="121900" rIns="121900" bIns="121900" anchor="ctr" anchorCtr="0">
            <a:normAutofit/>
          </a:bodyPr>
          <a:lstStyle>
            <a:lvl1pPr lvl="0">
              <a:spcBef>
                <a:spcPts val="0"/>
              </a:spcBef>
              <a:spcAft>
                <a:spcPts val="0"/>
              </a:spcAft>
              <a:buClr>
                <a:schemeClr val="lt1"/>
              </a:buClr>
              <a:buSzPts val="6400"/>
              <a:buFont typeface="Lato"/>
              <a:buNone/>
              <a:defRPr sz="6400" b="0">
                <a:solidFill>
                  <a:schemeClr val="lt1"/>
                </a:solidFill>
                <a:latin typeface="Lato"/>
                <a:ea typeface="Lato"/>
                <a:cs typeface="Lato"/>
                <a:sym typeface="Lato"/>
              </a:defRPr>
            </a:lvl1pPr>
            <a:lvl2pPr lvl="1">
              <a:spcBef>
                <a:spcPts val="0"/>
              </a:spcBef>
              <a:spcAft>
                <a:spcPts val="0"/>
              </a:spcAft>
              <a:buClr>
                <a:schemeClr val="lt1"/>
              </a:buClr>
              <a:buSzPts val="6400"/>
              <a:buFont typeface="Lato"/>
              <a:buNone/>
              <a:defRPr sz="6400" b="0">
                <a:solidFill>
                  <a:schemeClr val="lt1"/>
                </a:solidFill>
                <a:latin typeface="Lato"/>
                <a:ea typeface="Lato"/>
                <a:cs typeface="Lato"/>
                <a:sym typeface="Lato"/>
              </a:defRPr>
            </a:lvl2pPr>
            <a:lvl3pPr lvl="2">
              <a:spcBef>
                <a:spcPts val="0"/>
              </a:spcBef>
              <a:spcAft>
                <a:spcPts val="0"/>
              </a:spcAft>
              <a:buClr>
                <a:schemeClr val="lt1"/>
              </a:buClr>
              <a:buSzPts val="6400"/>
              <a:buFont typeface="Lato"/>
              <a:buNone/>
              <a:defRPr sz="6400" b="0">
                <a:solidFill>
                  <a:schemeClr val="lt1"/>
                </a:solidFill>
                <a:latin typeface="Lato"/>
                <a:ea typeface="Lato"/>
                <a:cs typeface="Lato"/>
                <a:sym typeface="Lato"/>
              </a:defRPr>
            </a:lvl3pPr>
            <a:lvl4pPr lvl="3">
              <a:spcBef>
                <a:spcPts val="0"/>
              </a:spcBef>
              <a:spcAft>
                <a:spcPts val="0"/>
              </a:spcAft>
              <a:buClr>
                <a:schemeClr val="lt1"/>
              </a:buClr>
              <a:buSzPts val="6400"/>
              <a:buFont typeface="Lato"/>
              <a:buNone/>
              <a:defRPr sz="6400" b="0">
                <a:solidFill>
                  <a:schemeClr val="lt1"/>
                </a:solidFill>
                <a:latin typeface="Lato"/>
                <a:ea typeface="Lato"/>
                <a:cs typeface="Lato"/>
                <a:sym typeface="Lato"/>
              </a:defRPr>
            </a:lvl4pPr>
            <a:lvl5pPr lvl="4">
              <a:spcBef>
                <a:spcPts val="0"/>
              </a:spcBef>
              <a:spcAft>
                <a:spcPts val="0"/>
              </a:spcAft>
              <a:buClr>
                <a:schemeClr val="lt1"/>
              </a:buClr>
              <a:buSzPts val="6400"/>
              <a:buFont typeface="Lato"/>
              <a:buNone/>
              <a:defRPr sz="6400" b="0">
                <a:solidFill>
                  <a:schemeClr val="lt1"/>
                </a:solidFill>
                <a:latin typeface="Lato"/>
                <a:ea typeface="Lato"/>
                <a:cs typeface="Lato"/>
                <a:sym typeface="Lato"/>
              </a:defRPr>
            </a:lvl5pPr>
            <a:lvl6pPr lvl="5">
              <a:spcBef>
                <a:spcPts val="0"/>
              </a:spcBef>
              <a:spcAft>
                <a:spcPts val="0"/>
              </a:spcAft>
              <a:buClr>
                <a:schemeClr val="lt1"/>
              </a:buClr>
              <a:buSzPts val="6400"/>
              <a:buFont typeface="Lato"/>
              <a:buNone/>
              <a:defRPr sz="6400" b="0">
                <a:solidFill>
                  <a:schemeClr val="lt1"/>
                </a:solidFill>
                <a:latin typeface="Lato"/>
                <a:ea typeface="Lato"/>
                <a:cs typeface="Lato"/>
                <a:sym typeface="Lato"/>
              </a:defRPr>
            </a:lvl6pPr>
            <a:lvl7pPr lvl="6">
              <a:spcBef>
                <a:spcPts val="0"/>
              </a:spcBef>
              <a:spcAft>
                <a:spcPts val="0"/>
              </a:spcAft>
              <a:buClr>
                <a:schemeClr val="lt1"/>
              </a:buClr>
              <a:buSzPts val="6400"/>
              <a:buFont typeface="Lato"/>
              <a:buNone/>
              <a:defRPr sz="6400" b="0">
                <a:solidFill>
                  <a:schemeClr val="lt1"/>
                </a:solidFill>
                <a:latin typeface="Lato"/>
                <a:ea typeface="Lato"/>
                <a:cs typeface="Lato"/>
                <a:sym typeface="Lato"/>
              </a:defRPr>
            </a:lvl7pPr>
            <a:lvl8pPr lvl="7">
              <a:spcBef>
                <a:spcPts val="0"/>
              </a:spcBef>
              <a:spcAft>
                <a:spcPts val="0"/>
              </a:spcAft>
              <a:buClr>
                <a:schemeClr val="lt1"/>
              </a:buClr>
              <a:buSzPts val="6400"/>
              <a:buFont typeface="Lato"/>
              <a:buNone/>
              <a:defRPr sz="6400" b="0">
                <a:solidFill>
                  <a:schemeClr val="lt1"/>
                </a:solidFill>
                <a:latin typeface="Lato"/>
                <a:ea typeface="Lato"/>
                <a:cs typeface="Lato"/>
                <a:sym typeface="Lato"/>
              </a:defRPr>
            </a:lvl8pPr>
            <a:lvl9pPr lvl="8">
              <a:spcBef>
                <a:spcPts val="0"/>
              </a:spcBef>
              <a:spcAft>
                <a:spcPts val="0"/>
              </a:spcAft>
              <a:buClr>
                <a:schemeClr val="lt1"/>
              </a:buClr>
              <a:buSzPts val="6400"/>
              <a:buFont typeface="Lato"/>
              <a:buNone/>
              <a:defRPr sz="6400" b="0">
                <a:solidFill>
                  <a:schemeClr val="lt1"/>
                </a:solidFill>
                <a:latin typeface="Lato"/>
                <a:ea typeface="Lato"/>
                <a:cs typeface="Lato"/>
                <a:sym typeface="Lato"/>
              </a:defRPr>
            </a:lvl9pPr>
          </a:lstStyle>
          <a:p>
            <a:endParaRPr/>
          </a:p>
        </p:txBody>
      </p:sp>
      <p:sp>
        <p:nvSpPr>
          <p:cNvPr id="37" name="Google Shape;37;g24834b0b91c_0_32"/>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g24834b0b91c_0_35"/>
          <p:cNvSpPr/>
          <p:nvPr/>
        </p:nvSpPr>
        <p:spPr>
          <a:xfrm>
            <a:off x="6096000" y="-33"/>
            <a:ext cx="6096000" cy="68580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cxnSp>
        <p:nvCxnSpPr>
          <p:cNvPr id="40" name="Google Shape;40;g24834b0b91c_0_35"/>
          <p:cNvCxnSpPr/>
          <p:nvPr/>
        </p:nvCxnSpPr>
        <p:spPr>
          <a:xfrm>
            <a:off x="6706233" y="5994000"/>
            <a:ext cx="624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g24834b0b91c_0_35"/>
          <p:cNvSpPr txBox="1">
            <a:spLocks noGrp="1"/>
          </p:cNvSpPr>
          <p:nvPr>
            <p:ph type="title"/>
          </p:nvPr>
        </p:nvSpPr>
        <p:spPr>
          <a:xfrm>
            <a:off x="354000" y="1477267"/>
            <a:ext cx="5393700" cy="2244900"/>
          </a:xfrm>
          <a:prstGeom prst="rect">
            <a:avLst/>
          </a:prstGeom>
        </p:spPr>
        <p:txBody>
          <a:bodyPr spcFirstLastPara="1" wrap="square" lIns="121900" tIns="121900" rIns="121900" bIns="121900" anchor="b" anchorCtr="0">
            <a:norm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a:endParaRPr/>
          </a:p>
        </p:txBody>
      </p:sp>
      <p:sp>
        <p:nvSpPr>
          <p:cNvPr id="42" name="Google Shape;42;g24834b0b91c_0_35"/>
          <p:cNvSpPr txBox="1">
            <a:spLocks noGrp="1"/>
          </p:cNvSpPr>
          <p:nvPr>
            <p:ph type="subTitle" idx="1"/>
          </p:nvPr>
        </p:nvSpPr>
        <p:spPr>
          <a:xfrm>
            <a:off x="354000" y="3793601"/>
            <a:ext cx="5393700" cy="1794000"/>
          </a:xfrm>
          <a:prstGeom prst="rect">
            <a:avLst/>
          </a:prstGeom>
        </p:spPr>
        <p:txBody>
          <a:bodyPr spcFirstLastPara="1" wrap="square" lIns="121900" tIns="121900" rIns="121900" bIns="121900"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3" name="Google Shape;43;g24834b0b91c_0_35"/>
          <p:cNvSpPr txBox="1">
            <a:spLocks noGrp="1"/>
          </p:cNvSpPr>
          <p:nvPr>
            <p:ph type="body" idx="2"/>
          </p:nvPr>
        </p:nvSpPr>
        <p:spPr>
          <a:xfrm>
            <a:off x="6586000" y="965600"/>
            <a:ext cx="5115900" cy="4926900"/>
          </a:xfrm>
          <a:prstGeom prst="rect">
            <a:avLst/>
          </a:prstGeom>
        </p:spPr>
        <p:txBody>
          <a:bodyPr spcFirstLastPara="1" wrap="square" lIns="121900" tIns="121900" rIns="121900" bIns="121900" anchor="ctr" anchorCtr="0">
            <a:normAutofit/>
          </a:bodyPr>
          <a:lstStyle>
            <a:lvl1pPr marL="457200" lvl="0" indent="-381000">
              <a:spcBef>
                <a:spcPts val="0"/>
              </a:spcBef>
              <a:spcAft>
                <a:spcPts val="0"/>
              </a:spcAft>
              <a:buClr>
                <a:schemeClr val="lt1"/>
              </a:buClr>
              <a:buSzPts val="2400"/>
              <a:buChar char="●"/>
              <a:defRPr>
                <a:solidFill>
                  <a:schemeClr val="lt1"/>
                </a:solidFill>
              </a:defRPr>
            </a:lvl1pPr>
            <a:lvl2pPr marL="914400" lvl="1" indent="-349250">
              <a:spcBef>
                <a:spcPts val="0"/>
              </a:spcBef>
              <a:spcAft>
                <a:spcPts val="0"/>
              </a:spcAft>
              <a:buClr>
                <a:schemeClr val="lt1"/>
              </a:buClr>
              <a:buSzPts val="1900"/>
              <a:buChar char="○"/>
              <a:defRPr>
                <a:solidFill>
                  <a:schemeClr val="lt1"/>
                </a:solidFill>
              </a:defRPr>
            </a:lvl2pPr>
            <a:lvl3pPr marL="1371600" lvl="2" indent="-349250">
              <a:spcBef>
                <a:spcPts val="0"/>
              </a:spcBef>
              <a:spcAft>
                <a:spcPts val="0"/>
              </a:spcAft>
              <a:buClr>
                <a:schemeClr val="lt1"/>
              </a:buClr>
              <a:buSzPts val="1900"/>
              <a:buChar char="■"/>
              <a:defRPr>
                <a:solidFill>
                  <a:schemeClr val="lt1"/>
                </a:solidFill>
              </a:defRPr>
            </a:lvl3pPr>
            <a:lvl4pPr marL="1828800" lvl="3" indent="-349250">
              <a:spcBef>
                <a:spcPts val="0"/>
              </a:spcBef>
              <a:spcAft>
                <a:spcPts val="0"/>
              </a:spcAft>
              <a:buClr>
                <a:schemeClr val="lt1"/>
              </a:buClr>
              <a:buSzPts val="1900"/>
              <a:buChar char="●"/>
              <a:defRPr>
                <a:solidFill>
                  <a:schemeClr val="lt1"/>
                </a:solidFill>
              </a:defRPr>
            </a:lvl4pPr>
            <a:lvl5pPr marL="2286000" lvl="4" indent="-349250">
              <a:spcBef>
                <a:spcPts val="0"/>
              </a:spcBef>
              <a:spcAft>
                <a:spcPts val="0"/>
              </a:spcAft>
              <a:buClr>
                <a:schemeClr val="lt1"/>
              </a:buClr>
              <a:buSzPts val="1900"/>
              <a:buChar char="○"/>
              <a:defRPr>
                <a:solidFill>
                  <a:schemeClr val="lt1"/>
                </a:solidFill>
              </a:defRPr>
            </a:lvl5pPr>
            <a:lvl6pPr marL="2743200" lvl="5" indent="-349250">
              <a:spcBef>
                <a:spcPts val="0"/>
              </a:spcBef>
              <a:spcAft>
                <a:spcPts val="0"/>
              </a:spcAft>
              <a:buClr>
                <a:schemeClr val="lt1"/>
              </a:buClr>
              <a:buSzPts val="1900"/>
              <a:buChar char="■"/>
              <a:defRPr>
                <a:solidFill>
                  <a:schemeClr val="lt1"/>
                </a:solidFill>
              </a:defRPr>
            </a:lvl6pPr>
            <a:lvl7pPr marL="3200400" lvl="6" indent="-349250">
              <a:spcBef>
                <a:spcPts val="0"/>
              </a:spcBef>
              <a:spcAft>
                <a:spcPts val="0"/>
              </a:spcAft>
              <a:buClr>
                <a:schemeClr val="lt1"/>
              </a:buClr>
              <a:buSzPts val="1900"/>
              <a:buChar char="●"/>
              <a:defRPr>
                <a:solidFill>
                  <a:schemeClr val="lt1"/>
                </a:solidFill>
              </a:defRPr>
            </a:lvl7pPr>
            <a:lvl8pPr marL="3657600" lvl="7" indent="-349250">
              <a:spcBef>
                <a:spcPts val="0"/>
              </a:spcBef>
              <a:spcAft>
                <a:spcPts val="0"/>
              </a:spcAft>
              <a:buClr>
                <a:schemeClr val="lt1"/>
              </a:buClr>
              <a:buSzPts val="1900"/>
              <a:buChar char="○"/>
              <a:defRPr>
                <a:solidFill>
                  <a:schemeClr val="lt1"/>
                </a:solidFill>
              </a:defRPr>
            </a:lvl8pPr>
            <a:lvl9pPr marL="4114800" lvl="8" indent="-349250">
              <a:spcBef>
                <a:spcPts val="0"/>
              </a:spcBef>
              <a:spcAft>
                <a:spcPts val="0"/>
              </a:spcAft>
              <a:buClr>
                <a:schemeClr val="lt1"/>
              </a:buClr>
              <a:buSzPts val="1900"/>
              <a:buChar char="■"/>
              <a:defRPr>
                <a:solidFill>
                  <a:schemeClr val="lt1"/>
                </a:solidFill>
              </a:defRPr>
            </a:lvl9pPr>
          </a:lstStyle>
          <a:p>
            <a:endParaRPr/>
          </a:p>
        </p:txBody>
      </p:sp>
      <p:sp>
        <p:nvSpPr>
          <p:cNvPr id="44" name="Google Shape;44;g24834b0b91c_0_35"/>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g24834b0b91c_0_42"/>
          <p:cNvSpPr txBox="1">
            <a:spLocks noGrp="1"/>
          </p:cNvSpPr>
          <p:nvPr>
            <p:ph type="body" idx="1"/>
          </p:nvPr>
        </p:nvSpPr>
        <p:spPr>
          <a:xfrm>
            <a:off x="426000" y="5640767"/>
            <a:ext cx="7998300" cy="798300"/>
          </a:xfrm>
          <a:prstGeom prst="rect">
            <a:avLst/>
          </a:prstGeom>
        </p:spPr>
        <p:txBody>
          <a:bodyPr spcFirstLastPara="1" wrap="square" lIns="121900" tIns="121900" rIns="121900" bIns="121900" anchor="ctr" anchorCtr="0">
            <a:normAutofit/>
          </a:bodyPr>
          <a:lstStyle>
            <a:lvl1pPr marL="457200" lvl="0" indent="-228600">
              <a:lnSpc>
                <a:spcPct val="100000"/>
              </a:lnSpc>
              <a:spcBef>
                <a:spcPts val="0"/>
              </a:spcBef>
              <a:spcAft>
                <a:spcPts val="0"/>
              </a:spcAft>
              <a:buSzPts val="2400"/>
              <a:buNone/>
              <a:defRPr/>
            </a:lvl1pPr>
          </a:lstStyle>
          <a:p>
            <a:endParaRPr/>
          </a:p>
        </p:txBody>
      </p:sp>
      <p:sp>
        <p:nvSpPr>
          <p:cNvPr id="47" name="Google Shape;47;g24834b0b91c_0_42"/>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g24834b0b91c_0_45"/>
          <p:cNvSpPr/>
          <p:nvPr/>
        </p:nvSpPr>
        <p:spPr>
          <a:xfrm>
            <a:off x="0" y="6727600"/>
            <a:ext cx="12192000" cy="1305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0" name="Google Shape;50;g24834b0b91c_0_45"/>
          <p:cNvSpPr txBox="1">
            <a:spLocks noGrp="1"/>
          </p:cNvSpPr>
          <p:nvPr>
            <p:ph type="title" hasCustomPrompt="1"/>
          </p:nvPr>
        </p:nvSpPr>
        <p:spPr>
          <a:xfrm>
            <a:off x="415600" y="1644133"/>
            <a:ext cx="11360700" cy="2146800"/>
          </a:xfrm>
          <a:prstGeom prst="rect">
            <a:avLst/>
          </a:prstGeom>
        </p:spPr>
        <p:txBody>
          <a:bodyPr spcFirstLastPara="1" wrap="square" lIns="121900" tIns="121900" rIns="121900" bIns="121900" anchor="b" anchorCtr="0">
            <a:normAutofit/>
          </a:bodyPr>
          <a:lstStyle>
            <a:lvl1pPr lvl="0" algn="ctr">
              <a:spcBef>
                <a:spcPts val="0"/>
              </a:spcBef>
              <a:spcAft>
                <a:spcPts val="0"/>
              </a:spcAft>
              <a:buSzPts val="13300"/>
              <a:buFont typeface="Lato"/>
              <a:buNone/>
              <a:defRPr sz="13300">
                <a:latin typeface="Lato"/>
                <a:ea typeface="Lato"/>
                <a:cs typeface="Lato"/>
                <a:sym typeface="Lato"/>
              </a:defRPr>
            </a:lvl1pPr>
            <a:lvl2pPr lvl="1" algn="ctr">
              <a:spcBef>
                <a:spcPts val="0"/>
              </a:spcBef>
              <a:spcAft>
                <a:spcPts val="0"/>
              </a:spcAft>
              <a:buSzPts val="13300"/>
              <a:buFont typeface="Lato"/>
              <a:buNone/>
              <a:defRPr sz="13300">
                <a:latin typeface="Lato"/>
                <a:ea typeface="Lato"/>
                <a:cs typeface="Lato"/>
                <a:sym typeface="Lato"/>
              </a:defRPr>
            </a:lvl2pPr>
            <a:lvl3pPr lvl="2" algn="ctr">
              <a:spcBef>
                <a:spcPts val="0"/>
              </a:spcBef>
              <a:spcAft>
                <a:spcPts val="0"/>
              </a:spcAft>
              <a:buSzPts val="13300"/>
              <a:buFont typeface="Lato"/>
              <a:buNone/>
              <a:defRPr sz="13300">
                <a:latin typeface="Lato"/>
                <a:ea typeface="Lato"/>
                <a:cs typeface="Lato"/>
                <a:sym typeface="Lato"/>
              </a:defRPr>
            </a:lvl3pPr>
            <a:lvl4pPr lvl="3" algn="ctr">
              <a:spcBef>
                <a:spcPts val="0"/>
              </a:spcBef>
              <a:spcAft>
                <a:spcPts val="0"/>
              </a:spcAft>
              <a:buSzPts val="13300"/>
              <a:buFont typeface="Lato"/>
              <a:buNone/>
              <a:defRPr sz="13300">
                <a:latin typeface="Lato"/>
                <a:ea typeface="Lato"/>
                <a:cs typeface="Lato"/>
                <a:sym typeface="Lato"/>
              </a:defRPr>
            </a:lvl4pPr>
            <a:lvl5pPr lvl="4" algn="ctr">
              <a:spcBef>
                <a:spcPts val="0"/>
              </a:spcBef>
              <a:spcAft>
                <a:spcPts val="0"/>
              </a:spcAft>
              <a:buSzPts val="13300"/>
              <a:buFont typeface="Lato"/>
              <a:buNone/>
              <a:defRPr sz="13300">
                <a:latin typeface="Lato"/>
                <a:ea typeface="Lato"/>
                <a:cs typeface="Lato"/>
                <a:sym typeface="Lato"/>
              </a:defRPr>
            </a:lvl5pPr>
            <a:lvl6pPr lvl="5" algn="ctr">
              <a:spcBef>
                <a:spcPts val="0"/>
              </a:spcBef>
              <a:spcAft>
                <a:spcPts val="0"/>
              </a:spcAft>
              <a:buSzPts val="13300"/>
              <a:buFont typeface="Lato"/>
              <a:buNone/>
              <a:defRPr sz="13300">
                <a:latin typeface="Lato"/>
                <a:ea typeface="Lato"/>
                <a:cs typeface="Lato"/>
                <a:sym typeface="Lato"/>
              </a:defRPr>
            </a:lvl6pPr>
            <a:lvl7pPr lvl="6" algn="ctr">
              <a:spcBef>
                <a:spcPts val="0"/>
              </a:spcBef>
              <a:spcAft>
                <a:spcPts val="0"/>
              </a:spcAft>
              <a:buSzPts val="13300"/>
              <a:buFont typeface="Lato"/>
              <a:buNone/>
              <a:defRPr sz="13300">
                <a:latin typeface="Lato"/>
                <a:ea typeface="Lato"/>
                <a:cs typeface="Lato"/>
                <a:sym typeface="Lato"/>
              </a:defRPr>
            </a:lvl7pPr>
            <a:lvl8pPr lvl="7" algn="ctr">
              <a:spcBef>
                <a:spcPts val="0"/>
              </a:spcBef>
              <a:spcAft>
                <a:spcPts val="0"/>
              </a:spcAft>
              <a:buSzPts val="13300"/>
              <a:buFont typeface="Lato"/>
              <a:buNone/>
              <a:defRPr sz="13300">
                <a:latin typeface="Lato"/>
                <a:ea typeface="Lato"/>
                <a:cs typeface="Lato"/>
                <a:sym typeface="Lato"/>
              </a:defRPr>
            </a:lvl8pPr>
            <a:lvl9pPr lvl="8" algn="ctr">
              <a:spcBef>
                <a:spcPts val="0"/>
              </a:spcBef>
              <a:spcAft>
                <a:spcPts val="0"/>
              </a:spcAft>
              <a:buSzPts val="13300"/>
              <a:buFont typeface="Lato"/>
              <a:buNone/>
              <a:defRPr sz="13300">
                <a:latin typeface="Lato"/>
                <a:ea typeface="Lato"/>
                <a:cs typeface="Lato"/>
                <a:sym typeface="Lato"/>
              </a:defRPr>
            </a:lvl9pPr>
          </a:lstStyle>
          <a:p>
            <a:r>
              <a:t>xx%</a:t>
            </a:r>
          </a:p>
        </p:txBody>
      </p:sp>
      <p:sp>
        <p:nvSpPr>
          <p:cNvPr id="51" name="Google Shape;51;g24834b0b91c_0_45"/>
          <p:cNvSpPr txBox="1">
            <a:spLocks noGrp="1"/>
          </p:cNvSpPr>
          <p:nvPr>
            <p:ph type="body" idx="1"/>
          </p:nvPr>
        </p:nvSpPr>
        <p:spPr>
          <a:xfrm>
            <a:off x="415600" y="3892600"/>
            <a:ext cx="11360700" cy="1428900"/>
          </a:xfrm>
          <a:prstGeom prst="rect">
            <a:avLst/>
          </a:prstGeom>
        </p:spPr>
        <p:txBody>
          <a:bodyPr spcFirstLastPara="1" wrap="square" lIns="121900" tIns="121900" rIns="121900" bIns="121900" anchor="t" anchorCtr="0">
            <a:normAutofit/>
          </a:bodyPr>
          <a:lstStyle>
            <a:lvl1pPr marL="457200" lvl="0" indent="-381000" algn="ctr">
              <a:spcBef>
                <a:spcPts val="0"/>
              </a:spcBef>
              <a:spcAft>
                <a:spcPts val="0"/>
              </a:spcAft>
              <a:buSzPts val="2400"/>
              <a:buChar char="●"/>
              <a:defRPr/>
            </a:lvl1pPr>
            <a:lvl2pPr marL="914400" lvl="1" indent="-349250" algn="ctr">
              <a:spcBef>
                <a:spcPts val="0"/>
              </a:spcBef>
              <a:spcAft>
                <a:spcPts val="0"/>
              </a:spcAft>
              <a:buSzPts val="1900"/>
              <a:buChar char="○"/>
              <a:defRPr/>
            </a:lvl2pPr>
            <a:lvl3pPr marL="1371600" lvl="2" indent="-349250" algn="ctr">
              <a:spcBef>
                <a:spcPts val="0"/>
              </a:spcBef>
              <a:spcAft>
                <a:spcPts val="0"/>
              </a:spcAft>
              <a:buSzPts val="1900"/>
              <a:buChar char="■"/>
              <a:defRPr/>
            </a:lvl3pPr>
            <a:lvl4pPr marL="1828800" lvl="3" indent="-349250" algn="ctr">
              <a:spcBef>
                <a:spcPts val="0"/>
              </a:spcBef>
              <a:spcAft>
                <a:spcPts val="0"/>
              </a:spcAft>
              <a:buSzPts val="1900"/>
              <a:buChar char="●"/>
              <a:defRPr/>
            </a:lvl4pPr>
            <a:lvl5pPr marL="2286000" lvl="4" indent="-349250" algn="ctr">
              <a:spcBef>
                <a:spcPts val="0"/>
              </a:spcBef>
              <a:spcAft>
                <a:spcPts val="0"/>
              </a:spcAft>
              <a:buSzPts val="1900"/>
              <a:buChar char="○"/>
              <a:defRPr/>
            </a:lvl5pPr>
            <a:lvl6pPr marL="2743200" lvl="5" indent="-349250" algn="ctr">
              <a:spcBef>
                <a:spcPts val="0"/>
              </a:spcBef>
              <a:spcAft>
                <a:spcPts val="0"/>
              </a:spcAft>
              <a:buSzPts val="1900"/>
              <a:buChar char="■"/>
              <a:defRPr/>
            </a:lvl6pPr>
            <a:lvl7pPr marL="3200400" lvl="6" indent="-349250" algn="ctr">
              <a:spcBef>
                <a:spcPts val="0"/>
              </a:spcBef>
              <a:spcAft>
                <a:spcPts val="0"/>
              </a:spcAft>
              <a:buSzPts val="1900"/>
              <a:buChar char="●"/>
              <a:defRPr/>
            </a:lvl7pPr>
            <a:lvl8pPr marL="3657600" lvl="7" indent="-349250" algn="ctr">
              <a:spcBef>
                <a:spcPts val="0"/>
              </a:spcBef>
              <a:spcAft>
                <a:spcPts val="0"/>
              </a:spcAft>
              <a:buSzPts val="1900"/>
              <a:buChar char="○"/>
              <a:defRPr/>
            </a:lvl8pPr>
            <a:lvl9pPr marL="4114800" lvl="8" indent="-349250" algn="ctr">
              <a:spcBef>
                <a:spcPts val="0"/>
              </a:spcBef>
              <a:spcAft>
                <a:spcPts val="0"/>
              </a:spcAft>
              <a:buSzPts val="1900"/>
              <a:buChar char="■"/>
              <a:defRPr/>
            </a:lvl9pPr>
          </a:lstStyle>
          <a:p>
            <a:endParaRPr/>
          </a:p>
        </p:txBody>
      </p:sp>
      <p:sp>
        <p:nvSpPr>
          <p:cNvPr id="52" name="Google Shape;52;g24834b0b91c_0_45"/>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g24834b0b91c_0_50"/>
          <p:cNvSpPr txBox="1">
            <a:spLocks noGrp="1"/>
          </p:cNvSpPr>
          <p:nvPr>
            <p:ph type="sldNum" idx="12"/>
          </p:nvPr>
        </p:nvSpPr>
        <p:spPr>
          <a:xfrm>
            <a:off x="11320333" y="6241346"/>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coral">
    <p:bg>
      <p:bgPr>
        <a:solidFill>
          <a:schemeClr val="lt1"/>
        </a:solidFill>
        <a:effectLst/>
      </p:bgPr>
    </p:bg>
    <p:spTree>
      <p:nvGrpSpPr>
        <p:cNvPr id="1" name="Shape 5"/>
        <p:cNvGrpSpPr/>
        <p:nvPr/>
      </p:nvGrpSpPr>
      <p:grpSpPr>
        <a:xfrm>
          <a:off x="0" y="0"/>
          <a:ext cx="0" cy="0"/>
          <a:chOff x="0" y="0"/>
          <a:chExt cx="0" cy="0"/>
        </a:xfrm>
      </p:grpSpPr>
      <p:sp>
        <p:nvSpPr>
          <p:cNvPr id="6" name="Google Shape;6;g24834b0b91c_0_2"/>
          <p:cNvSpPr txBox="1">
            <a:spLocks noGrp="1"/>
          </p:cNvSpPr>
          <p:nvPr>
            <p:ph type="title"/>
          </p:nvPr>
        </p:nvSpPr>
        <p:spPr>
          <a:xfrm>
            <a:off x="415600" y="521800"/>
            <a:ext cx="11360700" cy="834900"/>
          </a:xfrm>
          <a:prstGeom prst="rect">
            <a:avLst/>
          </a:prstGeom>
          <a:noFill/>
          <a:ln>
            <a:noFill/>
          </a:ln>
        </p:spPr>
        <p:txBody>
          <a:bodyPr spcFirstLastPara="1" wrap="square" lIns="121900" tIns="121900" rIns="121900" bIns="121900" anchor="t" anchorCtr="0">
            <a:normAutofit/>
          </a:bodyPr>
          <a:lstStyle>
            <a:lvl1pPr lvl="0">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4300"/>
              <a:buFont typeface="Playfair Display"/>
              <a:buNone/>
              <a:defRPr sz="4300" b="1">
                <a:solidFill>
                  <a:schemeClr val="dk1"/>
                </a:solidFill>
                <a:latin typeface="Playfair Display"/>
                <a:ea typeface="Playfair Display"/>
                <a:cs typeface="Playfair Display"/>
                <a:sym typeface="Playfair Display"/>
              </a:defRPr>
            </a:lvl9pPr>
          </a:lstStyle>
          <a:p>
            <a:endParaRPr/>
          </a:p>
        </p:txBody>
      </p:sp>
      <p:sp>
        <p:nvSpPr>
          <p:cNvPr id="7" name="Google Shape;7;g24834b0b91c_0_2"/>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lvl="0" indent="-381000">
              <a:lnSpc>
                <a:spcPct val="115000"/>
              </a:lnSpc>
              <a:spcBef>
                <a:spcPts val="0"/>
              </a:spcBef>
              <a:spcAft>
                <a:spcPts val="0"/>
              </a:spcAft>
              <a:buClr>
                <a:schemeClr val="dk2"/>
              </a:buClr>
              <a:buSzPts val="2400"/>
              <a:buFont typeface="Lato"/>
              <a:buChar char="●"/>
              <a:defRPr sz="2400">
                <a:solidFill>
                  <a:schemeClr val="dk2"/>
                </a:solidFill>
                <a:latin typeface="Lato"/>
                <a:ea typeface="Lato"/>
                <a:cs typeface="Lato"/>
                <a:sym typeface="Lato"/>
              </a:defRPr>
            </a:lvl1pPr>
            <a:lvl2pPr marL="914400" lvl="1"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2pPr>
            <a:lvl3pPr marL="1371600" lvl="2"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3pPr>
            <a:lvl4pPr marL="1828800" lvl="3"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4pPr>
            <a:lvl5pPr marL="2286000" lvl="4"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5pPr>
            <a:lvl6pPr marL="2743200" lvl="5"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6pPr>
            <a:lvl7pPr marL="3200400" lvl="6"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7pPr>
            <a:lvl8pPr marL="3657600" lvl="7"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8pPr>
            <a:lvl9pPr marL="4114800" lvl="8" indent="-349250">
              <a:lnSpc>
                <a:spcPct val="115000"/>
              </a:lnSpc>
              <a:spcBef>
                <a:spcPts val="0"/>
              </a:spcBef>
              <a:spcAft>
                <a:spcPts val="0"/>
              </a:spcAft>
              <a:buClr>
                <a:schemeClr val="dk2"/>
              </a:buClr>
              <a:buSzPts val="1900"/>
              <a:buFont typeface="Lato"/>
              <a:buChar char="■"/>
              <a:defRPr sz="1900">
                <a:solidFill>
                  <a:schemeClr val="dk2"/>
                </a:solidFill>
                <a:latin typeface="Lato"/>
                <a:ea typeface="Lato"/>
                <a:cs typeface="Lato"/>
                <a:sym typeface="Lato"/>
              </a:defRPr>
            </a:lvl9pPr>
          </a:lstStyle>
          <a:p>
            <a:endParaRPr/>
          </a:p>
        </p:txBody>
      </p:sp>
      <p:sp>
        <p:nvSpPr>
          <p:cNvPr id="8" name="Google Shape;8;g24834b0b91c_0_2"/>
          <p:cNvSpPr txBox="1">
            <a:spLocks noGrp="1"/>
          </p:cNvSpPr>
          <p:nvPr>
            <p:ph type="sldNum" idx="12"/>
          </p:nvPr>
        </p:nvSpPr>
        <p:spPr>
          <a:xfrm>
            <a:off x="11320333" y="6241346"/>
            <a:ext cx="731700" cy="524700"/>
          </a:xfrm>
          <a:prstGeom prst="rect">
            <a:avLst/>
          </a:prstGeom>
          <a:noFill/>
          <a:ln>
            <a:noFill/>
          </a:ln>
        </p:spPr>
        <p:txBody>
          <a:bodyPr spcFirstLastPara="1" wrap="square" lIns="121900" tIns="121900" rIns="121900" bIns="121900" anchor="ctr" anchorCtr="0">
            <a:normAutofit/>
          </a:bodyPr>
          <a:lstStyle>
            <a:lvl1pPr lvl="0" algn="r">
              <a:buNone/>
              <a:defRPr sz="1300">
                <a:solidFill>
                  <a:schemeClr val="dk2"/>
                </a:solidFill>
                <a:latin typeface="Lato"/>
                <a:ea typeface="Lato"/>
                <a:cs typeface="Lato"/>
                <a:sym typeface="Lato"/>
              </a:defRPr>
            </a:lvl1pPr>
            <a:lvl2pPr lvl="1" algn="r">
              <a:buNone/>
              <a:defRPr sz="1300">
                <a:solidFill>
                  <a:schemeClr val="dk2"/>
                </a:solidFill>
                <a:latin typeface="Lato"/>
                <a:ea typeface="Lato"/>
                <a:cs typeface="Lato"/>
                <a:sym typeface="Lato"/>
              </a:defRPr>
            </a:lvl2pPr>
            <a:lvl3pPr lvl="2" algn="r">
              <a:buNone/>
              <a:defRPr sz="1300">
                <a:solidFill>
                  <a:schemeClr val="dk2"/>
                </a:solidFill>
                <a:latin typeface="Lato"/>
                <a:ea typeface="Lato"/>
                <a:cs typeface="Lato"/>
                <a:sym typeface="Lato"/>
              </a:defRPr>
            </a:lvl3pPr>
            <a:lvl4pPr lvl="3" algn="r">
              <a:buNone/>
              <a:defRPr sz="1300">
                <a:solidFill>
                  <a:schemeClr val="dk2"/>
                </a:solidFill>
                <a:latin typeface="Lato"/>
                <a:ea typeface="Lato"/>
                <a:cs typeface="Lato"/>
                <a:sym typeface="Lato"/>
              </a:defRPr>
            </a:lvl4pPr>
            <a:lvl5pPr lvl="4" algn="r">
              <a:buNone/>
              <a:defRPr sz="1300">
                <a:solidFill>
                  <a:schemeClr val="dk2"/>
                </a:solidFill>
                <a:latin typeface="Lato"/>
                <a:ea typeface="Lato"/>
                <a:cs typeface="Lato"/>
                <a:sym typeface="Lato"/>
              </a:defRPr>
            </a:lvl5pPr>
            <a:lvl6pPr lvl="5" algn="r">
              <a:buNone/>
              <a:defRPr sz="1300">
                <a:solidFill>
                  <a:schemeClr val="dk2"/>
                </a:solidFill>
                <a:latin typeface="Lato"/>
                <a:ea typeface="Lato"/>
                <a:cs typeface="Lato"/>
                <a:sym typeface="Lato"/>
              </a:defRPr>
            </a:lvl6pPr>
            <a:lvl7pPr lvl="6" algn="r">
              <a:buNone/>
              <a:defRPr sz="1300">
                <a:solidFill>
                  <a:schemeClr val="dk2"/>
                </a:solidFill>
                <a:latin typeface="Lato"/>
                <a:ea typeface="Lato"/>
                <a:cs typeface="Lato"/>
                <a:sym typeface="Lato"/>
              </a:defRPr>
            </a:lvl7pPr>
            <a:lvl8pPr lvl="7" algn="r">
              <a:buNone/>
              <a:defRPr sz="1300">
                <a:solidFill>
                  <a:schemeClr val="dk2"/>
                </a:solidFill>
                <a:latin typeface="Lato"/>
                <a:ea typeface="Lato"/>
                <a:cs typeface="Lato"/>
                <a:sym typeface="Lato"/>
              </a:defRPr>
            </a:lvl8pPr>
            <a:lvl9pPr lvl="8" algn="r">
              <a:buNone/>
              <a:defRPr sz="13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
          <p:cNvSpPr txBox="1">
            <a:spLocks noGrp="1"/>
          </p:cNvSpPr>
          <p:nvPr>
            <p:ph type="ctrTitle"/>
          </p:nvPr>
        </p:nvSpPr>
        <p:spPr>
          <a:xfrm>
            <a:off x="4128333" y="2509510"/>
            <a:ext cx="3935100" cy="21123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accent1"/>
              </a:buClr>
              <a:buSzPts val="5400"/>
              <a:buFont typeface="Trebuchet MS"/>
              <a:buNone/>
            </a:pPr>
            <a:r>
              <a:rPr lang="en-GB" dirty="0"/>
              <a:t>Year 6 SATs </a:t>
            </a:r>
            <a:r>
              <a:rPr lang="en-GB" sz="2400" dirty="0"/>
              <a:t>2024 Presentation for Parents, Carers &amp; Guardians</a:t>
            </a:r>
            <a:endParaRPr sz="2400" dirty="0"/>
          </a:p>
        </p:txBody>
      </p:sp>
      <p:sp>
        <p:nvSpPr>
          <p:cNvPr id="66" name="Google Shape;66;p1"/>
          <p:cNvSpPr txBox="1">
            <a:spLocks noGrp="1"/>
          </p:cNvSpPr>
          <p:nvPr>
            <p:ph type="subTitle" idx="1"/>
          </p:nvPr>
        </p:nvSpPr>
        <p:spPr>
          <a:xfrm>
            <a:off x="4128333" y="4621810"/>
            <a:ext cx="3935100" cy="1189467"/>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1440"/>
              <a:buNone/>
            </a:pPr>
            <a:r>
              <a:rPr lang="en-GB" sz="1600" dirty="0"/>
              <a:t>Thursday 21</a:t>
            </a:r>
            <a:r>
              <a:rPr lang="en-GB" sz="1600" baseline="30000" dirty="0"/>
              <a:t>st</a:t>
            </a:r>
            <a:r>
              <a:rPr lang="en-GB" sz="1600" dirty="0"/>
              <a:t> March</a:t>
            </a:r>
            <a:endParaRPr sz="1600" dirty="0"/>
          </a:p>
          <a:p>
            <a:pPr marL="0" lvl="0" indent="0" algn="ctr" rtl="0">
              <a:spcBef>
                <a:spcPts val="0"/>
              </a:spcBef>
              <a:spcAft>
                <a:spcPts val="0"/>
              </a:spcAft>
              <a:buSzPts val="1440"/>
              <a:buNone/>
            </a:pPr>
            <a:r>
              <a:rPr lang="en-GB" sz="1600" dirty="0"/>
              <a:t>March 24</a:t>
            </a:r>
          </a:p>
          <a:p>
            <a:pPr marL="0" lvl="0" indent="0" algn="ctr" rtl="0">
              <a:spcBef>
                <a:spcPts val="0"/>
              </a:spcBef>
              <a:spcAft>
                <a:spcPts val="0"/>
              </a:spcAft>
              <a:buSzPts val="1440"/>
              <a:buNone/>
            </a:pPr>
            <a:r>
              <a:rPr lang="en-GB" sz="1600" dirty="0"/>
              <a:t>Mrs Norris</a:t>
            </a:r>
            <a:endParaRPr sz="1600" dirty="0"/>
          </a:p>
        </p:txBody>
      </p:sp>
      <p:pic>
        <p:nvPicPr>
          <p:cNvPr id="67" name="Google Shape;67;p1"/>
          <p:cNvPicPr preferRelativeResize="0"/>
          <p:nvPr/>
        </p:nvPicPr>
        <p:blipFill>
          <a:blip r:embed="rId3">
            <a:alphaModFix/>
          </a:blip>
          <a:stretch>
            <a:fillRect/>
          </a:stretch>
        </p:blipFill>
        <p:spPr>
          <a:xfrm>
            <a:off x="5241815" y="1320043"/>
            <a:ext cx="1681500" cy="154072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normAutofit fontScale="90000"/>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415600" y="985737"/>
            <a:ext cx="11360800" cy="537811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13</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16</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pPr>
            <a:r>
              <a:rPr lang="en-GB" dirty="0">
                <a:solidFill>
                  <a:srgbClr val="283593"/>
                </a:solidFill>
                <a:latin typeface="+mn-lt"/>
              </a:rPr>
              <a:t>Grammar, punctuation and spelling (paper 1: GPS)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pPr>
            <a:r>
              <a:rPr lang="en-GB" dirty="0">
                <a:solidFill>
                  <a:srgbClr val="283593"/>
                </a:solidFill>
                <a:latin typeface="+mn-lt"/>
              </a:rPr>
              <a:t>Grammar, punctuation and spelling (paper 2: Spelling)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pPr>
            <a:r>
              <a:rPr lang="en-GB" dirty="0">
                <a:solidFill>
                  <a:srgbClr val="283593"/>
                </a:solidFill>
                <a:latin typeface="+mn-lt"/>
              </a:rPr>
              <a:t>Reading – Tuesday 14</a:t>
            </a:r>
            <a:r>
              <a:rPr lang="en-GB" baseline="30000" dirty="0">
                <a:solidFill>
                  <a:srgbClr val="283593"/>
                </a:solidFill>
                <a:latin typeface="+mn-lt"/>
              </a:rPr>
              <a:t>th</a:t>
            </a:r>
            <a:r>
              <a:rPr lang="en-GB" dirty="0">
                <a:solidFill>
                  <a:srgbClr val="283593"/>
                </a:solidFill>
                <a:latin typeface="+mn-lt"/>
              </a:rPr>
              <a:t> May</a:t>
            </a:r>
          </a:p>
          <a:p>
            <a:pPr lvl="1">
              <a:lnSpc>
                <a:spcPct val="100000"/>
              </a:lnSpc>
            </a:pPr>
            <a:r>
              <a:rPr lang="en-GB" dirty="0">
                <a:solidFill>
                  <a:srgbClr val="283593"/>
                </a:solidFill>
                <a:latin typeface="+mn-lt"/>
              </a:rPr>
              <a:t>Maths (paper 1: Arithmetic)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pPr>
            <a:r>
              <a:rPr lang="en-GB" dirty="0">
                <a:solidFill>
                  <a:srgbClr val="283593"/>
                </a:solidFill>
                <a:latin typeface="+mn-lt"/>
              </a:rPr>
              <a:t>Maths (paper 2: Reasoning)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pPr>
            <a:r>
              <a:rPr lang="en-GB" dirty="0">
                <a:solidFill>
                  <a:srgbClr val="283593"/>
                </a:solidFill>
                <a:latin typeface="+mn-lt"/>
              </a:rPr>
              <a:t>Maths (paper 3: Reasoning) – Thursday 16</a:t>
            </a:r>
            <a:r>
              <a:rPr lang="en-GB" baseline="30000" dirty="0">
                <a:solidFill>
                  <a:srgbClr val="283593"/>
                </a:solidFill>
                <a:latin typeface="+mn-lt"/>
              </a:rPr>
              <a:t>th</a:t>
            </a:r>
            <a:r>
              <a:rPr lang="en-GB" dirty="0">
                <a:solidFill>
                  <a:srgbClr val="283593"/>
                </a:solidFill>
                <a:latin typeface="+mn-lt"/>
              </a:rPr>
              <a:t> May</a:t>
            </a:r>
          </a:p>
          <a:p>
            <a:pPr marL="609585" indent="-457189" defTabSz="1219170">
              <a:buClr>
                <a:srgbClr val="595959"/>
              </a:buClr>
              <a:buSzPts val="1800"/>
              <a:buFont typeface="Nunito"/>
              <a:buChar char="●"/>
              <a:defRPr/>
            </a:pPr>
            <a:r>
              <a:rPr lang="en-GB" sz="2133" dirty="0">
                <a:solidFill>
                  <a:srgbClr val="000000"/>
                </a:solidFill>
                <a:latin typeface="Arial"/>
                <a:sym typeface="Nunito"/>
              </a:rPr>
              <a:t>Writing is assessed using evidence collected throughout Year 6. There is no Year 6 SATs writing test. </a:t>
            </a:r>
          </a:p>
          <a:p>
            <a:pPr marL="152396" indent="0" defTabSz="1219170">
              <a:buClr>
                <a:srgbClr val="595959"/>
              </a:buClr>
              <a:buSzPts val="1800"/>
              <a:buNone/>
              <a:defRPr/>
            </a:pPr>
            <a:r>
              <a:rPr lang="en-GB" sz="1400" i="1" dirty="0">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lang="en-GB" sz="1467" dirty="0">
              <a:solidFill>
                <a:srgbClr val="000000"/>
              </a:solidFill>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normAutofit fontScale="90000"/>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normAutofit lnSpcReduction="10000"/>
          </a:bodyPr>
          <a:lstStyle/>
          <a:p>
            <a:r>
              <a:rPr lang="en-GB" dirty="0"/>
              <a:t>The tests take place during normal school hours, under test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pPr>
            <a:r>
              <a:rPr lang="en-GB" dirty="0">
                <a:solidFill>
                  <a:srgbClr val="283593"/>
                </a:solidFill>
                <a:latin typeface="+mn-lt"/>
              </a:rPr>
              <a:t>Spelling, punctuation and grammar (paper 1: Grammar/ Punctuation) – 45 minutes</a:t>
            </a:r>
          </a:p>
          <a:p>
            <a:pPr lvl="1">
              <a:lnSpc>
                <a:spcPct val="100000"/>
              </a:lnSpc>
            </a:pPr>
            <a:r>
              <a:rPr lang="en-GB" dirty="0">
                <a:solidFill>
                  <a:srgbClr val="283593"/>
                </a:solidFill>
                <a:latin typeface="+mn-lt"/>
              </a:rPr>
              <a:t>Spelling, punctuation and grammar (paper 2: Spelling) – 15 minutes</a:t>
            </a:r>
          </a:p>
          <a:p>
            <a:pPr lvl="1">
              <a:lnSpc>
                <a:spcPct val="100000"/>
              </a:lnSpc>
            </a:pPr>
            <a:r>
              <a:rPr lang="en-GB" dirty="0">
                <a:solidFill>
                  <a:srgbClr val="283593"/>
                </a:solidFill>
                <a:latin typeface="+mn-lt"/>
              </a:rPr>
              <a:t>Reading – 60 minutes </a:t>
            </a:r>
          </a:p>
          <a:p>
            <a:pPr lvl="1">
              <a:lnSpc>
                <a:spcPct val="100000"/>
              </a:lnSpc>
            </a:pPr>
            <a:r>
              <a:rPr lang="en-GB" dirty="0">
                <a:solidFill>
                  <a:srgbClr val="283593"/>
                </a:solidFill>
                <a:latin typeface="+mn-lt"/>
              </a:rPr>
              <a:t>Maths (paper 1: Arithmetic) – 30 minutes</a:t>
            </a:r>
          </a:p>
          <a:p>
            <a:pPr lvl="1">
              <a:lnSpc>
                <a:spcPct val="100000"/>
              </a:lnSpc>
            </a:pPr>
            <a:r>
              <a:rPr lang="en-GB" dirty="0">
                <a:solidFill>
                  <a:srgbClr val="283593"/>
                </a:solidFill>
                <a:latin typeface="+mn-lt"/>
              </a:rPr>
              <a:t>Maths (paper 2: Reasoning) – 40 minutes</a:t>
            </a:r>
          </a:p>
          <a:p>
            <a:pPr lvl="1">
              <a:lnSpc>
                <a:spcPct val="100000"/>
              </a:lnSpc>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normAutofit fontScale="90000"/>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normAutofit lnSpcReduction="10000"/>
          </a:bodyPr>
          <a:lstStyle/>
          <a:p>
            <a:pPr marL="152396" indent="0">
              <a:buNone/>
            </a:pPr>
            <a:r>
              <a:rPr lang="en-GB" dirty="0"/>
              <a:t>Children with additional needs (who have similar support as part of day-to-day learning in school) may be allotted specific arrangements, including:</a:t>
            </a:r>
          </a:p>
          <a:p>
            <a:r>
              <a:rPr lang="en-GB" dirty="0"/>
              <a:t>Additional time;</a:t>
            </a:r>
          </a:p>
          <a:p>
            <a:r>
              <a:rPr lang="en-GB" dirty="0"/>
              <a:t>Tests being opened early to be modified;</a:t>
            </a:r>
          </a:p>
          <a:p>
            <a:r>
              <a:rPr lang="en-GB" dirty="0"/>
              <a:t>An adult to scribe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52396" indent="0">
              <a:buNone/>
            </a:pPr>
            <a:endParaRPr lang="en-GB" dirty="0"/>
          </a:p>
          <a:p>
            <a:pPr marL="152396" indent="0">
              <a:buNone/>
            </a:pPr>
            <a:r>
              <a:rPr lang="en-GB" sz="1400" i="1" dirty="0">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933"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normAutofit fontScale="90000"/>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normAutofit fontScale="92500" lnSpcReduction="10000"/>
          </a:bodyPr>
          <a:lstStyle/>
          <a:p>
            <a:pPr marL="152396"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52396"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52396" indent="0">
              <a:buNone/>
            </a:pPr>
            <a:endParaRPr lang="en-GB" dirty="0"/>
          </a:p>
          <a:p>
            <a:pPr marL="152396" indent="0">
              <a:buNone/>
            </a:pPr>
            <a:r>
              <a:rPr lang="en-GB" dirty="0"/>
              <a:t>Scaled scores range from 80 to 120. </a:t>
            </a:r>
          </a:p>
          <a:p>
            <a:pPr marL="152396"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normAutofit fontScale="90000"/>
          </a:bodyPr>
          <a:lstStyle/>
          <a:p>
            <a:r>
              <a:rPr lang="en-GB" dirty="0"/>
              <a:t>Grammar, Punctuation and Spelling: </a:t>
            </a:r>
            <a:br>
              <a:rPr lang="en-GB" dirty="0"/>
            </a:br>
            <a:r>
              <a:rPr lang="en-GB" dirty="0"/>
              <a:t>Monday 13</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a:xfrm>
            <a:off x="415600" y="1948496"/>
            <a:ext cx="11360700" cy="4555200"/>
          </a:xfrm>
        </p:spPr>
        <p:txBody>
          <a:bodyPr/>
          <a:lstStyle/>
          <a:p>
            <a:pPr marL="152396" indent="0">
              <a:buNone/>
            </a:pPr>
            <a:r>
              <a:rPr lang="en-GB" dirty="0"/>
              <a:t>Grammar, punctuation and spelling consists of two papers.</a:t>
            </a:r>
          </a:p>
          <a:p>
            <a:pPr marL="152396"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normAutofit fontScale="90000"/>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415600" y="1948496"/>
            <a:ext cx="11360700" cy="4555200"/>
          </a:xfrm>
        </p:spPr>
        <p:txBody>
          <a:bodyPr>
            <a:normAutofit fontScale="92500" lnSpcReduction="20000"/>
          </a:bodyPr>
          <a:lstStyle/>
          <a:p>
            <a:pPr marL="152396" indent="0">
              <a:buNone/>
            </a:pPr>
            <a:r>
              <a:rPr lang="en-GB" dirty="0"/>
              <a:t>The children will have been working hard with their class teacher on developing and securing their knowledge of the technical vocabulary needed in this test.</a:t>
            </a:r>
          </a:p>
          <a:p>
            <a:pPr marL="152396" indent="0">
              <a:buNone/>
            </a:pPr>
            <a:endParaRPr lang="en-GB" dirty="0"/>
          </a:p>
          <a:p>
            <a:pPr marL="152396"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52396" indent="0">
              <a:buNone/>
            </a:pPr>
            <a:endParaRPr lang="en-GB" dirty="0"/>
          </a:p>
          <a:p>
            <a:pPr marL="152396"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1267786" y="4884458"/>
            <a:ext cx="6145756" cy="157096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90467" y="1565439"/>
            <a:ext cx="5615647" cy="2284331"/>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5517788" y="3117911"/>
            <a:ext cx="6383745" cy="1570964"/>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a:xfrm>
            <a:off x="290467" y="-110547"/>
            <a:ext cx="11360700" cy="834900"/>
          </a:xfrm>
        </p:spPr>
        <p:txBody>
          <a:bodyPr>
            <a:normAutofit fontScale="90000"/>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415600" y="985737"/>
            <a:ext cx="11360800" cy="579703"/>
          </a:xfrm>
        </p:spPr>
        <p:txBody>
          <a:bodyPr>
            <a:normAutofit fontScale="92500" lnSpcReduction="20000"/>
          </a:bodyPr>
          <a:lstStyle/>
          <a:p>
            <a:pPr marL="152396"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722029" y="3002908"/>
            <a:ext cx="6090803" cy="3660048"/>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sym typeface="Wingdings" panose="05000000000000000000" pitchFamily="2" charset="2"/>
                </a:rPr>
                <a:t></a:t>
              </a:r>
              <a:endParaRPr lang="en-GB"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sym typeface="Wingdings" panose="05000000000000000000" pitchFamily="2" charset="2"/>
                </a:rPr>
                <a:t>e.g. Although, while</a:t>
              </a:r>
              <a:endParaRPr lang="en-GB"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sym typeface="Wingdings" panose="05000000000000000000" pitchFamily="2" charset="2"/>
                </a:rPr>
                <a:t>e.g. </a:t>
              </a:r>
              <a:r>
                <a:rPr lang="en-GB" sz="1867" dirty="0"/>
                <a:t>Over two thousand years ago, Britain was invaded by the Romans.</a:t>
              </a:r>
              <a:endParaRPr lang="en-GB"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a:xfrm>
            <a:off x="415600" y="91954"/>
            <a:ext cx="11360700" cy="834900"/>
          </a:xfrm>
        </p:spPr>
        <p:txBody>
          <a:bodyPr>
            <a:normAutofit fontScale="90000"/>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415600" y="1168617"/>
            <a:ext cx="11360800" cy="1358880"/>
          </a:xfrm>
        </p:spPr>
        <p:txBody>
          <a:bodyPr>
            <a:normAutofit fontScale="92500" lnSpcReduction="10000"/>
          </a:bodyPr>
          <a:lstStyle/>
          <a:p>
            <a:pPr marL="152396" indent="0">
              <a:buNone/>
            </a:pPr>
            <a:r>
              <a:rPr lang="en-GB" dirty="0"/>
              <a:t>Paper 2 is a shorter paper that focuses solely on spellings. </a:t>
            </a:r>
          </a:p>
          <a:p>
            <a:pPr marL="152396" indent="0">
              <a:buNone/>
            </a:pPr>
            <a:endParaRPr lang="en-GB" dirty="0"/>
          </a:p>
          <a:p>
            <a:pPr marL="152396"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90467" y="2344618"/>
            <a:ext cx="5583344" cy="247711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6652208" y="3130746"/>
            <a:ext cx="3629939" cy="308687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415599" y="348716"/>
            <a:ext cx="11360700" cy="834900"/>
          </a:xfrm>
        </p:spPr>
        <p:txBody>
          <a:bodyPr>
            <a:normAutofit fontScale="90000"/>
          </a:bodyPr>
          <a:lstStyle/>
          <a:p>
            <a:r>
              <a:rPr lang="en-GB" dirty="0"/>
              <a:t>Reading: Tuesday 14</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600" y="985737"/>
            <a:ext cx="11360801" cy="5106097"/>
          </a:xfrm>
        </p:spPr>
        <p:txBody>
          <a:bodyPr>
            <a:normAutofit fontScale="92500"/>
          </a:bodyPr>
          <a:lstStyle/>
          <a:p>
            <a:pPr marL="152396" indent="0">
              <a:buNone/>
            </a:pPr>
            <a:r>
              <a:rPr lang="en-GB" dirty="0"/>
              <a:t>There is one reading test that lasts for </a:t>
            </a:r>
            <a:r>
              <a:rPr lang="en-GB" dirty="0">
                <a:solidFill>
                  <a:srgbClr val="283593"/>
                </a:solidFill>
              </a:rPr>
              <a:t>60 minutes</a:t>
            </a:r>
            <a:r>
              <a:rPr lang="en-GB" dirty="0"/>
              <a:t>. </a:t>
            </a:r>
          </a:p>
          <a:p>
            <a:pPr marL="152396"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52396" indent="0">
              <a:buNone/>
            </a:pPr>
            <a:endParaRPr lang="en-GB" sz="1333" dirty="0"/>
          </a:p>
          <a:p>
            <a:pPr marL="152396" indent="0">
              <a:buNone/>
            </a:pPr>
            <a:r>
              <a:rPr lang="en-GB" dirty="0"/>
              <a:t>The test covers the following areas (known as Content Domains): </a:t>
            </a:r>
          </a:p>
          <a:p>
            <a:r>
              <a:rPr lang="en-GB" sz="1867" dirty="0">
                <a:solidFill>
                  <a:srgbClr val="283593"/>
                </a:solidFill>
              </a:rPr>
              <a:t>Give/ explain the meaning of words in context;</a:t>
            </a:r>
          </a:p>
          <a:p>
            <a:r>
              <a:rPr lang="en-GB" sz="1867" dirty="0">
                <a:solidFill>
                  <a:srgbClr val="283593"/>
                </a:solidFill>
              </a:rPr>
              <a:t>Retrieve and record information/ identify key details from fiction and non-fiction;</a:t>
            </a:r>
          </a:p>
          <a:p>
            <a:r>
              <a:rPr lang="en-GB" sz="1867" dirty="0">
                <a:solidFill>
                  <a:srgbClr val="283593"/>
                </a:solidFill>
              </a:rPr>
              <a:t>Summarise main ideas from more than one paragraph;</a:t>
            </a:r>
          </a:p>
          <a:p>
            <a:r>
              <a:rPr lang="en-GB" sz="1867" dirty="0">
                <a:solidFill>
                  <a:srgbClr val="283593"/>
                </a:solidFill>
              </a:rPr>
              <a:t>Make inferences from the text/ explain and justify inferences with evidence from the text;</a:t>
            </a:r>
          </a:p>
          <a:p>
            <a:r>
              <a:rPr lang="en-GB" sz="1867" dirty="0">
                <a:solidFill>
                  <a:srgbClr val="283593"/>
                </a:solidFill>
              </a:rPr>
              <a:t>Predict what might happen from details stated and implied;</a:t>
            </a:r>
          </a:p>
          <a:p>
            <a:r>
              <a:rPr lang="en-GB" sz="1867" dirty="0">
                <a:solidFill>
                  <a:srgbClr val="283593"/>
                </a:solidFill>
              </a:rPr>
              <a:t>Identify/ explain how information/ narrative content is related and contributes to meaning as a whole; </a:t>
            </a:r>
          </a:p>
          <a:p>
            <a:r>
              <a:rPr lang="en-GB" sz="1867" dirty="0">
                <a:solidFill>
                  <a:srgbClr val="283593"/>
                </a:solidFill>
              </a:rPr>
              <a:t>Identify/ explain how meaning is enhanced through choice of words and phrases;</a:t>
            </a:r>
          </a:p>
          <a:p>
            <a:r>
              <a:rPr lang="en-GB" sz="1867"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415599" y="150837"/>
            <a:ext cx="11360700" cy="834900"/>
          </a:xfrm>
        </p:spPr>
        <p:txBody>
          <a:bodyPr>
            <a:normAutofit fontScale="90000"/>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600" y="985737"/>
            <a:ext cx="11360801" cy="883943"/>
          </a:xfrm>
        </p:spPr>
        <p:txBody>
          <a:bodyPr>
            <a:normAutofit fontScale="55000" lnSpcReduction="20000"/>
          </a:bodyPr>
          <a:lstStyle/>
          <a:p>
            <a:pPr marL="152396" indent="0">
              <a:buNone/>
            </a:pPr>
            <a:r>
              <a:rPr lang="en-GB" dirty="0"/>
              <a:t>The reading SATs paper requires a range of answer styles.</a:t>
            </a:r>
          </a:p>
          <a:p>
            <a:pPr marL="152396" indent="0">
              <a:buNone/>
            </a:pPr>
            <a:endParaRPr lang="en-GB" dirty="0"/>
          </a:p>
          <a:p>
            <a:pPr marL="152396"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90468" y="2269952"/>
            <a:ext cx="4832321" cy="2158979"/>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497236" y="3853947"/>
            <a:ext cx="4598713" cy="2853216"/>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6461637" y="1721454"/>
            <a:ext cx="5566575" cy="433550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normAutofit fontScale="90000"/>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599" y="985735"/>
            <a:ext cx="5640911" cy="1332388"/>
          </a:xfrm>
        </p:spPr>
        <p:txBody>
          <a:bodyPr/>
          <a:lstStyle/>
          <a:p>
            <a:pPr marL="152396" indent="0">
              <a:buNone/>
            </a:pPr>
            <a:r>
              <a:rPr lang="en-GB" dirty="0"/>
              <a:t>Example questions:</a:t>
            </a:r>
          </a:p>
          <a:p>
            <a:pPr marL="152396"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90467" y="2025808"/>
            <a:ext cx="5378471" cy="3225539"/>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6056510" y="1405645"/>
            <a:ext cx="6010956" cy="404671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normAutofit fontScale="90000"/>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600" y="985737"/>
            <a:ext cx="11360801" cy="931639"/>
          </a:xfrm>
        </p:spPr>
        <p:txBody>
          <a:bodyPr>
            <a:normAutofit fontScale="92500" lnSpcReduction="20000"/>
          </a:bodyPr>
          <a:lstStyle/>
          <a:p>
            <a:pPr marL="152396" indent="0">
              <a:buNone/>
            </a:pPr>
            <a:r>
              <a:rPr lang="en-GB" dirty="0"/>
              <a:t>Example questions:</a:t>
            </a:r>
          </a:p>
          <a:p>
            <a:pPr marL="152396"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90467" y="1913555"/>
            <a:ext cx="5256103" cy="428275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6341955" y="192484"/>
            <a:ext cx="5054181" cy="6473033"/>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normAutofit fontScale="90000"/>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normAutofit fontScale="92500" lnSpcReduction="10000"/>
          </a:bodyPr>
          <a:lstStyle/>
          <a:p>
            <a:pPr marL="152396" indent="0">
              <a:buNone/>
            </a:pPr>
            <a:r>
              <a:rPr lang="en-GB" dirty="0"/>
              <a:t>Since the current testing formation for the SATs began in 2016, there has been a tendency for three types of questions to be the most popular. </a:t>
            </a:r>
          </a:p>
          <a:p>
            <a:pPr marL="152396" indent="0">
              <a:buNone/>
            </a:pPr>
            <a:endParaRPr lang="en-GB" dirty="0"/>
          </a:p>
          <a:p>
            <a:pPr marL="152396" indent="0">
              <a:buNone/>
            </a:pPr>
            <a:r>
              <a:rPr lang="en-GB" dirty="0"/>
              <a:t>In the 2023 Reading SATs paper,</a:t>
            </a:r>
          </a:p>
          <a:p>
            <a:r>
              <a:rPr lang="en-GB" dirty="0">
                <a:solidFill>
                  <a:srgbClr val="283593"/>
                </a:solidFill>
              </a:rPr>
              <a:t>18% of marks could be gained from answering questions involving giving and explaining the meaning of words in context;</a:t>
            </a:r>
          </a:p>
          <a:p>
            <a:r>
              <a:rPr lang="en-GB" dirty="0">
                <a:solidFill>
                  <a:srgbClr val="283593"/>
                </a:solidFill>
              </a:rPr>
              <a:t>32%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46% of marks could be gained from answering questions involving making inferences from a text and justifying inferences with text evidence. </a:t>
            </a:r>
          </a:p>
          <a:p>
            <a:pPr marL="152396" indent="0">
              <a:buNone/>
            </a:pPr>
            <a:endParaRPr lang="en-GB" dirty="0"/>
          </a:p>
          <a:p>
            <a:pPr marL="152396"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normAutofit fontScale="90000"/>
          </a:bodyPr>
          <a:lstStyle/>
          <a:p>
            <a:r>
              <a:rPr lang="en-GB" dirty="0"/>
              <a:t>Maths: Wednesday 15</a:t>
            </a:r>
            <a:r>
              <a:rPr lang="en-GB" baseline="30000" dirty="0"/>
              <a:t>th</a:t>
            </a:r>
            <a:r>
              <a:rPr lang="en-GB" dirty="0"/>
              <a:t> May and Thursday 16</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415500" y="1808417"/>
            <a:ext cx="11360800" cy="4432929"/>
          </a:xfrm>
        </p:spPr>
        <p:txBody>
          <a:bodyPr/>
          <a:lstStyle/>
          <a:p>
            <a:pPr marL="152396" indent="0">
              <a:buNone/>
            </a:pPr>
            <a:r>
              <a:rPr lang="en-GB" dirty="0"/>
              <a:t>The maths assessments consist of three tests.</a:t>
            </a:r>
          </a:p>
          <a:p>
            <a:pPr marL="152396"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normAutofit fontScale="90000"/>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415600" y="985737"/>
            <a:ext cx="11360800" cy="2807331"/>
          </a:xfrm>
        </p:spPr>
        <p:txBody>
          <a:bodyPr>
            <a:normAutofit fontScale="92500" lnSpcReduction="10000"/>
          </a:bodyPr>
          <a:lstStyle/>
          <a:p>
            <a:pPr marL="152396"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52396" indent="0">
              <a:buNone/>
            </a:pPr>
            <a:endParaRPr lang="en-GB" dirty="0"/>
          </a:p>
          <a:p>
            <a:pPr marL="152396" indent="0">
              <a:buNone/>
            </a:pPr>
            <a:r>
              <a:rPr lang="en-GB" dirty="0"/>
              <a:t>The test covers the four operations (addition, subtraction, multiplication, division, including order of operations requiring BIDMAS), percentages of amounts and calculating with decimals and fractions. </a:t>
            </a:r>
          </a:p>
          <a:p>
            <a:pPr marL="152396" indent="0">
              <a:buNone/>
            </a:pPr>
            <a:endParaRPr lang="en-GB" dirty="0"/>
          </a:p>
          <a:p>
            <a:pPr marL="152396"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3463715" y="2953733"/>
            <a:ext cx="4203675" cy="390426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7793093" y="2953732"/>
            <a:ext cx="4395727" cy="246353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6255950" y="4002521"/>
            <a:ext cx="5084335" cy="220709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707712" y="4021207"/>
            <a:ext cx="5050721" cy="216972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6255949" y="1542549"/>
            <a:ext cx="5050723" cy="2169727"/>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707711" y="1565438"/>
            <a:ext cx="5084335" cy="2171737"/>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normAutofit fontScale="90000"/>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415600" y="985737"/>
            <a:ext cx="11360800" cy="579703"/>
          </a:xfrm>
        </p:spPr>
        <p:txBody>
          <a:bodyPr>
            <a:normAutofit fontScale="92500" lnSpcReduction="20000"/>
          </a:bodyPr>
          <a:lstStyle/>
          <a:p>
            <a:pPr marL="152396"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379499" y="2307928"/>
            <a:ext cx="3612517" cy="1142919"/>
            <a:chOff x="1034624" y="1730945"/>
            <a:chExt cx="2709388" cy="857189"/>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   7.800</a:t>
              </a:r>
            </a:p>
            <a:p>
              <a:pPr marL="0" indent="0">
                <a:lnSpc>
                  <a:spcPct val="100000"/>
                </a:lnSpc>
                <a:buNone/>
              </a:pPr>
              <a:r>
                <a:rPr lang="en-GB" u="sng" dirty="0"/>
                <a:t>+ 6.958</a:t>
              </a:r>
              <a:r>
                <a:rPr lang="en-GB" u="sng" dirty="0">
                  <a:solidFill>
                    <a:schemeClr val="bg1"/>
                  </a:solidFill>
                </a:rPr>
                <a:t>.</a:t>
              </a:r>
            </a:p>
            <a:p>
              <a:pPr marL="0" indent="0">
                <a:lnSpc>
                  <a:spcPct val="100000"/>
                </a:lnSpc>
                <a:buNone/>
              </a:pPr>
              <a:r>
                <a:rPr lang="en-GB" u="sng" dirty="0"/>
                <a:t> 14.758 </a:t>
              </a:r>
            </a:p>
            <a:p>
              <a:pPr marL="0" indent="0">
                <a:lnSpc>
                  <a:spcPct val="150000"/>
                </a:lnSpc>
                <a:buNone/>
              </a:pPr>
              <a:r>
                <a:rPr lang="en-GB"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53916"/>
            </a:xfrm>
            <a:prstGeom prst="rect">
              <a:avLst/>
            </a:prstGeom>
            <a:noFill/>
          </p:spPr>
          <p:txBody>
            <a:bodyPr wrap="square">
              <a:spAutoFit/>
            </a:bodyPr>
            <a:lstStyle/>
            <a:p>
              <a:r>
                <a:rPr lang="en-GB" sz="16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6959684" y="1662946"/>
            <a:ext cx="3246403" cy="1519180"/>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Mental method: </a:t>
              </a:r>
            </a:p>
            <a:p>
              <a:pPr marL="0" indent="0">
                <a:lnSpc>
                  <a:spcPct val="100000"/>
                </a:lnSpc>
                <a:buNone/>
              </a:pPr>
              <a:r>
                <a:rPr lang="en-GB"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53916"/>
            </a:xfrm>
            <a:prstGeom prst="rect">
              <a:avLst/>
            </a:prstGeom>
            <a:noFill/>
          </p:spPr>
          <p:txBody>
            <a:bodyPr wrap="square">
              <a:spAutoFit/>
            </a:bodyPr>
            <a:lstStyle/>
            <a:p>
              <a:r>
                <a:rPr lang="en-GB" sz="16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7007528" y="4675847"/>
            <a:ext cx="3528565" cy="1216069"/>
            <a:chOff x="1034623" y="3532236"/>
            <a:chExt cx="2646424" cy="912052"/>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   48 ÷ 6 = 8</a:t>
              </a:r>
            </a:p>
            <a:p>
              <a:pPr marL="0" indent="0">
                <a:lnSpc>
                  <a:spcPct val="100000"/>
                </a:lnSpc>
                <a:buNone/>
              </a:pPr>
              <a:r>
                <a:rPr lang="en-GB" dirty="0"/>
                <a:t>70 + 8 = 78</a:t>
              </a:r>
              <a:endParaRPr lang="en-GB"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53916"/>
            </a:xfrm>
            <a:prstGeom prst="rect">
              <a:avLst/>
            </a:prstGeom>
            <a:noFill/>
          </p:spPr>
          <p:txBody>
            <a:bodyPr wrap="square">
              <a:spAutoFit/>
            </a:bodyPr>
            <a:lstStyle/>
            <a:p>
              <a:r>
                <a:rPr lang="en-GB" sz="16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248519" y="4571048"/>
            <a:ext cx="3706731" cy="1568363"/>
            <a:chOff x="5082006" y="3429792"/>
            <a:chExt cx="2780048" cy="1176272"/>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i="1" dirty="0">
                              <a:latin typeface="Cambria Math" panose="02040503050406030204" pitchFamily="18" charset="0"/>
                            </a:rPr>
                          </m:ctrlPr>
                        </m:fPr>
                        <m:num>
                          <m:r>
                            <m:rPr>
                              <m:nor/>
                            </m:rPr>
                            <a:rPr lang="en-GB" dirty="0"/>
                            <m:t>5</m:t>
                          </m:r>
                        </m:num>
                        <m:den>
                          <m:r>
                            <m:rPr>
                              <m:nor/>
                            </m:rPr>
                            <a:rPr lang="en-GB" dirty="0"/>
                            <m:t>8</m:t>
                          </m:r>
                        </m:den>
                      </m:f>
                    </m:oMath>
                  </a14:m>
                  <a:r>
                    <a:rPr lang="en-GB" dirty="0"/>
                    <a:t> = </a:t>
                  </a:r>
                  <a14:m>
                    <m:oMath xmlns:m="http://schemas.openxmlformats.org/officeDocument/2006/math">
                      <m:f>
                        <m:fPr>
                          <m:ctrlPr>
                            <a:rPr lang="en-GB" i="1" dirty="0">
                              <a:latin typeface="Cambria Math" panose="02040503050406030204" pitchFamily="18" charset="0"/>
                            </a:rPr>
                          </m:ctrlPr>
                        </m:fPr>
                        <m:num>
                          <m:r>
                            <m:rPr>
                              <m:nor/>
                            </m:rPr>
                            <a:rPr lang="en-GB" dirty="0"/>
                            <m:t>10</m:t>
                          </m:r>
                        </m:num>
                        <m:den>
                          <m:r>
                            <m:rPr>
                              <m:nor/>
                            </m:rPr>
                            <a:rPr lang="en-GB" dirty="0"/>
                            <m:t>16</m:t>
                          </m:r>
                        </m:den>
                      </m:f>
                    </m:oMath>
                  </a14:m>
                  <a:r>
                    <a:rPr lang="en-GB" dirty="0"/>
                    <a:t> </a:t>
                  </a:r>
                </a:p>
                <a:p>
                  <a:pPr marL="0" indent="0">
                    <a:lnSpc>
                      <a:spcPct val="150000"/>
                    </a:lnSpc>
                    <a:buNone/>
                  </a:pPr>
                  <a14:m>
                    <m:oMath xmlns:m="http://schemas.openxmlformats.org/officeDocument/2006/math">
                      <m:f>
                        <m:fPr>
                          <m:ctrlPr>
                            <a:rPr lang="en-GB" i="1" dirty="0">
                              <a:latin typeface="Cambria Math" panose="02040503050406030204" pitchFamily="18" charset="0"/>
                            </a:rPr>
                          </m:ctrlPr>
                        </m:fPr>
                        <m:num>
                          <m:r>
                            <m:rPr>
                              <m:nor/>
                            </m:rPr>
                            <a:rPr lang="en-GB" dirty="0"/>
                            <m:t>10</m:t>
                          </m:r>
                        </m:num>
                        <m:den>
                          <m:r>
                            <m:rPr>
                              <m:nor/>
                            </m:rPr>
                            <a:rPr lang="en-GB" dirty="0"/>
                            <m:t>16</m:t>
                          </m:r>
                        </m:den>
                      </m:f>
                    </m:oMath>
                  </a14:m>
                  <a:r>
                    <a:rPr lang="en-GB" dirty="0"/>
                    <a:t> + </a:t>
                  </a:r>
                  <a14:m>
                    <m:oMath xmlns:m="http://schemas.openxmlformats.org/officeDocument/2006/math">
                      <m:f>
                        <m:fPr>
                          <m:ctrlPr>
                            <a:rPr lang="en-GB" i="1" dirty="0">
                              <a:latin typeface="Cambria Math" panose="02040503050406030204" pitchFamily="18" charset="0"/>
                            </a:rPr>
                          </m:ctrlPr>
                        </m:fPr>
                        <m:num>
                          <m:r>
                            <m:rPr>
                              <m:nor/>
                            </m:rPr>
                            <a:rPr lang="en-GB" dirty="0"/>
                            <m:t>3</m:t>
                          </m:r>
                        </m:num>
                        <m:den>
                          <m:r>
                            <m:rPr>
                              <m:nor/>
                            </m:rPr>
                            <a:rPr lang="en-GB" dirty="0"/>
                            <m:t>16</m:t>
                          </m:r>
                        </m:den>
                      </m:f>
                    </m:oMath>
                  </a14:m>
                  <a:r>
                    <a:rPr lang="en-GB" dirty="0"/>
                    <a:t> = </a:t>
                  </a:r>
                  <a14:m>
                    <m:oMath xmlns:m="http://schemas.openxmlformats.org/officeDocument/2006/math">
                      <m:f>
                        <m:fPr>
                          <m:ctrlPr>
                            <a:rPr lang="en-GB" i="1" dirty="0">
                              <a:latin typeface="Cambria Math" panose="02040503050406030204" pitchFamily="18" charset="0"/>
                            </a:rPr>
                          </m:ctrlPr>
                        </m:fPr>
                        <m:num>
                          <m:r>
                            <m:rPr>
                              <m:nor/>
                            </m:rPr>
                            <a:rPr lang="en-GB" dirty="0"/>
                            <m:t>1</m:t>
                          </m:r>
                          <m:r>
                            <m:rPr>
                              <m:nor/>
                            </m:rPr>
                            <a:rPr lang="en-GB" dirty="0"/>
                            <m:t>3</m:t>
                          </m:r>
                        </m:num>
                        <m:den>
                          <m:r>
                            <m:rPr>
                              <m:nor/>
                            </m:rPr>
                            <a:rPr lang="en-GB" dirty="0"/>
                            <m:t>16</m:t>
                          </m:r>
                        </m:den>
                      </m:f>
                    </m:oMath>
                  </a14:m>
                  <a:r>
                    <a:rPr lang="en-GB"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2372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600" i="1" dirty="0">
                                <a:latin typeface="Cambria Math" panose="02040503050406030204" pitchFamily="18" charset="0"/>
                              </a:rPr>
                            </m:ctrlPr>
                          </m:fPr>
                          <m:num>
                            <m:r>
                              <m:rPr>
                                <m:nor/>
                              </m:rPr>
                              <a:rPr lang="en-GB" sz="1600" dirty="0"/>
                              <m:t>1</m:t>
                            </m:r>
                            <m:r>
                              <m:rPr>
                                <m:nor/>
                              </m:rPr>
                              <a:rPr lang="en-GB" sz="1600" dirty="0"/>
                              <m:t>3</m:t>
                            </m:r>
                          </m:num>
                          <m:den>
                            <m:r>
                              <m:rPr>
                                <m:nor/>
                              </m:rPr>
                              <a:rPr lang="en-GB" sz="1600" dirty="0"/>
                              <m:t>16</m:t>
                            </m:r>
                          </m:den>
                        </m:f>
                      </m:oMath>
                    </m:oMathPara>
                  </a14:m>
                  <a:endParaRPr lang="en-GB" sz="1600" dirty="0"/>
                </a:p>
              </p:txBody>
            </p:sp>
          </mc:Choice>
          <mc:Fallback>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23722"/>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normAutofit fontScale="90000"/>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415600" y="985737"/>
            <a:ext cx="11360800" cy="579703"/>
          </a:xfrm>
        </p:spPr>
        <p:txBody>
          <a:bodyPr>
            <a:normAutofit fontScale="92500" lnSpcReduction="20000"/>
          </a:bodyPr>
          <a:lstStyle/>
          <a:p>
            <a:pPr marL="152396"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774788" y="1663929"/>
            <a:ext cx="5321212" cy="2509004"/>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6649720" y="1123406"/>
            <a:ext cx="5402313" cy="464435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normAutofit fontScale="90000"/>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415600" y="985737"/>
            <a:ext cx="11360800" cy="5433300"/>
          </a:xfrm>
        </p:spPr>
        <p:txBody>
          <a:bodyPr>
            <a:normAutofit fontScale="92500" lnSpcReduction="10000"/>
          </a:bodyPr>
          <a:lstStyle/>
          <a:p>
            <a:pPr marL="152396" indent="0">
              <a:buNone/>
            </a:pPr>
            <a:r>
              <a:rPr lang="en-GB" dirty="0">
                <a:solidFill>
                  <a:srgbClr val="283593"/>
                </a:solidFill>
              </a:rPr>
              <a:t>Paper 2 </a:t>
            </a:r>
            <a:r>
              <a:rPr lang="en-GB" dirty="0"/>
              <a:t>will take place </a:t>
            </a:r>
            <a:r>
              <a:rPr lang="en-GB" dirty="0">
                <a:solidFill>
                  <a:srgbClr val="283593"/>
                </a:solidFill>
              </a:rPr>
              <a:t>on Wednesday 15</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16</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52396" indent="0">
              <a:buNone/>
            </a:pPr>
            <a:endParaRPr lang="en-GB" dirty="0"/>
          </a:p>
          <a:p>
            <a:pPr marL="152396"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6163409" y="1579252"/>
            <a:ext cx="5391312" cy="1430195"/>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428170" y="1560827"/>
            <a:ext cx="5174860" cy="4823028"/>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normAutofit fontScale="90000"/>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415600" y="985738"/>
            <a:ext cx="11360800" cy="579701"/>
          </a:xfrm>
        </p:spPr>
        <p:txBody>
          <a:bodyPr>
            <a:normAutofit fontScale="92500" lnSpcReduction="20000"/>
          </a:body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4009202" y="5872264"/>
            <a:ext cx="716613" cy="451457"/>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6   2</a:t>
            </a:r>
            <a:endParaRPr lang="en-GB"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9550905" y="2361589"/>
            <a:ext cx="935444" cy="5248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normAutofit fontScale="90000"/>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415600" y="985737"/>
            <a:ext cx="11360800" cy="524800"/>
          </a:xfrm>
        </p:spPr>
        <p:txBody>
          <a:bodyPr>
            <a:normAutofit fontScale="77500" lnSpcReduction="20000"/>
          </a:body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90467" y="1640240"/>
            <a:ext cx="5527349" cy="321142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5924970" y="1510537"/>
            <a:ext cx="6103241" cy="388159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normAutofit fontScale="90000"/>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415600" y="985737"/>
            <a:ext cx="11360800" cy="579703"/>
          </a:xfrm>
        </p:spPr>
        <p:txBody>
          <a:bodyPr>
            <a:normAutofit fontScale="92500" lnSpcReduction="20000"/>
          </a:body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90467" y="1695141"/>
            <a:ext cx="4989103" cy="398554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5447485" y="1609261"/>
            <a:ext cx="6580727" cy="314573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normAutofit fontScale="90000"/>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415600" y="985737"/>
            <a:ext cx="11360800" cy="579703"/>
          </a:xfrm>
        </p:spPr>
        <p:txBody>
          <a:bodyPr>
            <a:normAutofit fontScale="92500" lnSpcReduction="20000"/>
          </a:bodyPr>
          <a:lstStyle/>
          <a:p>
            <a:pPr marL="152396"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884970" y="1701338"/>
            <a:ext cx="5210980" cy="423298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6792350" y="1220630"/>
            <a:ext cx="5210980" cy="486645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3" name="Google Shape;73;g24834b0b91c_0_75"/>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rmAutofit/>
          </a:bodyPr>
          <a:lstStyle/>
          <a:p>
            <a:pPr marL="76200" lvl="0" indent="0" algn="l" rtl="0">
              <a:spcBef>
                <a:spcPts val="0"/>
              </a:spcBef>
              <a:spcAft>
                <a:spcPts val="0"/>
              </a:spcAft>
              <a:buSzPts val="2400"/>
              <a:buNone/>
            </a:pPr>
            <a:endParaRPr lang="en-GB" dirty="0"/>
          </a:p>
          <a:p>
            <a:pPr marL="76200" lvl="0" indent="0" algn="l" rtl="0">
              <a:spcBef>
                <a:spcPts val="0"/>
              </a:spcBef>
              <a:spcAft>
                <a:spcPts val="0"/>
              </a:spcAft>
              <a:buSzPts val="2400"/>
              <a:buNone/>
            </a:pPr>
            <a:r>
              <a:rPr lang="en-GB" dirty="0"/>
              <a:t>On Monday 13</a:t>
            </a:r>
            <a:r>
              <a:rPr lang="en-GB" baseline="30000" dirty="0"/>
              <a:t>th</a:t>
            </a:r>
            <a:r>
              <a:rPr lang="en-GB" dirty="0"/>
              <a:t>- Thursday 16</a:t>
            </a:r>
            <a:r>
              <a:rPr lang="en-GB" baseline="30000" dirty="0"/>
              <a:t>th</a:t>
            </a:r>
            <a:r>
              <a:rPr lang="en-GB" dirty="0"/>
              <a:t> May, the children are invited to school early at 8am for free breakfast  (toast/bagels/fruit) and exercise and revision boost with their friends.</a:t>
            </a:r>
          </a:p>
          <a:p>
            <a:pPr marL="76200" lvl="0" indent="0" algn="l" rtl="0">
              <a:spcBef>
                <a:spcPts val="0"/>
              </a:spcBef>
              <a:spcAft>
                <a:spcPts val="0"/>
              </a:spcAft>
              <a:buSzPts val="2400"/>
              <a:buNone/>
            </a:pPr>
            <a:endParaRPr lang="en-GB" dirty="0"/>
          </a:p>
          <a:p>
            <a:pPr marL="76200" lvl="0" indent="0" algn="l" rtl="0">
              <a:spcBef>
                <a:spcPts val="0"/>
              </a:spcBef>
              <a:spcAft>
                <a:spcPts val="0"/>
              </a:spcAft>
              <a:buSzPts val="2400"/>
              <a:buNone/>
            </a:pPr>
            <a:endParaRPr lang="en-GB" dirty="0"/>
          </a:p>
          <a:p>
            <a:pPr marL="76200" lvl="0" indent="0" algn="l" rtl="0">
              <a:spcBef>
                <a:spcPts val="0"/>
              </a:spcBef>
              <a:spcAft>
                <a:spcPts val="0"/>
              </a:spcAft>
              <a:buSzPts val="2400"/>
              <a:buNone/>
            </a:pPr>
            <a:endParaRPr lang="en-GB" dirty="0"/>
          </a:p>
          <a:p>
            <a:pPr marL="76200" lvl="0" indent="0" algn="l" rtl="0">
              <a:spcBef>
                <a:spcPts val="0"/>
              </a:spcBef>
              <a:spcAft>
                <a:spcPts val="0"/>
              </a:spcAft>
              <a:buSzPts val="2400"/>
              <a:buNone/>
            </a:pPr>
            <a:endParaRPr lang="en-GB" dirty="0"/>
          </a:p>
          <a:p>
            <a:pPr marL="76200" lvl="0" indent="0" algn="l" rtl="0">
              <a:spcBef>
                <a:spcPts val="0"/>
              </a:spcBef>
              <a:spcAft>
                <a:spcPts val="0"/>
              </a:spcAft>
              <a:buSzPts val="2400"/>
              <a:buNone/>
            </a:pPr>
            <a:r>
              <a:rPr lang="en-GB" dirty="0"/>
              <a:t>We aim to carry out the tests in the morning- but they can be held at any time of the day if needed.</a:t>
            </a:r>
          </a:p>
          <a:p>
            <a:pPr marL="76200" lvl="0" indent="0" algn="l" rtl="0">
              <a:spcBef>
                <a:spcPts val="0"/>
              </a:spcBef>
              <a:spcAft>
                <a:spcPts val="0"/>
              </a:spcAft>
              <a:buSzPts val="2400"/>
              <a:buNone/>
            </a:pPr>
            <a:endParaRPr lang="en-GB" dirty="0"/>
          </a:p>
          <a:p>
            <a:pPr marL="76200" lvl="0" indent="0" algn="l" rtl="0">
              <a:spcBef>
                <a:spcPts val="0"/>
              </a:spcBef>
              <a:spcAft>
                <a:spcPts val="0"/>
              </a:spcAft>
              <a:buSzPts val="2400"/>
              <a:buNone/>
            </a:pPr>
            <a:endParaRPr lang="en-GB" dirty="0"/>
          </a:p>
          <a:p>
            <a:pPr marL="76200" lvl="0" indent="0" algn="l" rtl="0">
              <a:spcBef>
                <a:spcPts val="0"/>
              </a:spcBef>
              <a:spcAft>
                <a:spcPts val="0"/>
              </a:spcAft>
              <a:buSzPts val="2400"/>
              <a:buNone/>
            </a:pPr>
            <a:endParaRPr dirty="0"/>
          </a:p>
        </p:txBody>
      </p:sp>
      <p:sp>
        <p:nvSpPr>
          <p:cNvPr id="4" name="Title 3">
            <a:extLst>
              <a:ext uri="{FF2B5EF4-FFF2-40B4-BE49-F238E27FC236}">
                <a16:creationId xmlns:a16="http://schemas.microsoft.com/office/drawing/2014/main" id="{14978A17-C2D7-42DB-A939-29EB69AFF0D6}"/>
              </a:ext>
            </a:extLst>
          </p:cNvPr>
          <p:cNvSpPr>
            <a:spLocks noGrp="1"/>
          </p:cNvSpPr>
          <p:nvPr>
            <p:ph type="title"/>
          </p:nvPr>
        </p:nvSpPr>
        <p:spPr/>
        <p:txBody>
          <a:bodyPr>
            <a:normAutofit fontScale="90000"/>
          </a:bodyPr>
          <a:lstStyle/>
          <a:p>
            <a:r>
              <a:rPr lang="en-GB" dirty="0"/>
              <a:t>During the SATs week</a:t>
            </a:r>
          </a:p>
        </p:txBody>
      </p:sp>
      <p:pic>
        <p:nvPicPr>
          <p:cNvPr id="6" name="Picture 5">
            <a:extLst>
              <a:ext uri="{FF2B5EF4-FFF2-40B4-BE49-F238E27FC236}">
                <a16:creationId xmlns:a16="http://schemas.microsoft.com/office/drawing/2014/main" id="{91BF3455-30E1-4EC6-9AE8-847BDE87111A}"/>
              </a:ext>
            </a:extLst>
          </p:cNvPr>
          <p:cNvPicPr>
            <a:picLocks noChangeAspect="1"/>
          </p:cNvPicPr>
          <p:nvPr/>
        </p:nvPicPr>
        <p:blipFill>
          <a:blip r:embed="rId3"/>
          <a:stretch>
            <a:fillRect/>
          </a:stretch>
        </p:blipFill>
        <p:spPr>
          <a:xfrm>
            <a:off x="5079206" y="2945820"/>
            <a:ext cx="2033588" cy="2056437"/>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normAutofit fontScale="90000"/>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574766" y="1175657"/>
            <a:ext cx="11201634" cy="5201697"/>
          </a:xfrm>
        </p:spPr>
        <p:txBody>
          <a:bodyPr>
            <a:normAutofit fontScale="92500" lnSpcReduction="20000"/>
          </a:bodyPr>
          <a:lstStyle/>
          <a:p>
            <a:pPr marL="152396" indent="0">
              <a:buNone/>
            </a:pPr>
            <a:r>
              <a:rPr lang="en-GB" dirty="0"/>
              <a:t>Firstly, a positive attitude goes a long way. Give them as much encouragement and support as you can (but we don’t need to tell you that)!</a:t>
            </a:r>
          </a:p>
          <a:p>
            <a:pPr marL="152396" indent="0">
              <a:buNone/>
            </a:pPr>
            <a:endParaRPr lang="en-GB" dirty="0"/>
          </a:p>
          <a:p>
            <a:pPr marL="152396" indent="0">
              <a:buNone/>
            </a:pPr>
            <a:r>
              <a:rPr lang="en-GB" dirty="0"/>
              <a:t>Tips:</a:t>
            </a:r>
          </a:p>
          <a:p>
            <a:r>
              <a:rPr lang="en-GB" dirty="0"/>
              <a:t>Don’t use past papers as they are used in school to prepare the children. </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revise.</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normAutofit fontScale="90000"/>
          </a:bodyPr>
          <a:lstStyle/>
          <a:p>
            <a:r>
              <a:rPr lang="en-GB" dirty="0"/>
              <a:t>Any worries . . .</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normAutofit fontScale="92500" lnSpcReduction="20000"/>
          </a:bodyPr>
          <a:lstStyle/>
          <a:p>
            <a:pPr marL="152396" indent="0">
              <a:buNone/>
            </a:pPr>
            <a:r>
              <a:rPr lang="en-GB" dirty="0">
                <a:solidFill>
                  <a:srgbClr val="283593"/>
                </a:solidFill>
              </a:rPr>
              <a:t>Talk to the school</a:t>
            </a:r>
          </a:p>
          <a:p>
            <a:pPr marL="152396" indent="0">
              <a:buNone/>
            </a:pPr>
            <a:r>
              <a:rPr lang="en-GB" dirty="0"/>
              <a:t>Sometimes concerns present at home and not at school. If you notice a change in your child, talk to the school so that everyone concerned can offer the support needed. </a:t>
            </a:r>
          </a:p>
          <a:p>
            <a:pPr marL="152396" indent="0">
              <a:buNone/>
            </a:pPr>
            <a:r>
              <a:rPr lang="en-GB" dirty="0">
                <a:solidFill>
                  <a:srgbClr val="283593"/>
                </a:solidFill>
              </a:rPr>
              <a:t>Talk to your child</a:t>
            </a:r>
          </a:p>
          <a:p>
            <a:pPr marL="152396" indent="0">
              <a:buNone/>
            </a:pPr>
            <a:r>
              <a:rPr lang="en-GB" dirty="0"/>
              <a:t>Talk to your child about what aspect of SATs concerns them the most. If you can help them pinpoint what is bothering them the most, you can take specific steps to help reassure them. </a:t>
            </a:r>
          </a:p>
          <a:p>
            <a:pPr marL="152396" indent="0">
              <a:buNone/>
            </a:pPr>
            <a:r>
              <a:rPr lang="en-GB" dirty="0">
                <a:solidFill>
                  <a:srgbClr val="283593"/>
                </a:solidFill>
              </a:rPr>
              <a:t>Encourage your child to talk to the Y6 staff team </a:t>
            </a:r>
          </a:p>
          <a:p>
            <a:pPr marL="152396" indent="0">
              <a:buNone/>
            </a:pPr>
            <a:r>
              <a:rPr lang="en-GB" dirty="0"/>
              <a:t>SATs are obviously linked to school. Don’t be surprised if your child would prefer to seek reassurance from teachers over family members. </a:t>
            </a:r>
          </a:p>
          <a:p>
            <a:pPr marL="152396" indent="0">
              <a:buNone/>
            </a:pPr>
            <a:r>
              <a:rPr lang="en-GB" dirty="0">
                <a:solidFill>
                  <a:srgbClr val="283593"/>
                </a:solidFill>
              </a:rPr>
              <a:t>Try not to project your own anxieties or views about the SATs</a:t>
            </a:r>
          </a:p>
          <a:p>
            <a:pPr marL="152396"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500"/>
                                        <p:tgtEl>
                                          <p:spTgt spid="3">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normAutofit fontScale="90000"/>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normAutofit fontScale="92500" lnSpcReduction="10000"/>
          </a:bodyPr>
          <a:lstStyle/>
          <a:p>
            <a:pPr marL="152396" indent="0">
              <a:buNone/>
            </a:pPr>
            <a:r>
              <a:rPr lang="en-GB" dirty="0">
                <a:solidFill>
                  <a:srgbClr val="283593"/>
                </a:solidFill>
              </a:rPr>
              <a:t>SATs focus on what children know about Maths and English. </a:t>
            </a:r>
          </a:p>
          <a:p>
            <a:pPr marL="152396" indent="0">
              <a:buNone/>
            </a:pPr>
            <a:r>
              <a:rPr lang="en-GB" dirty="0"/>
              <a:t>They will not reflect how talented they are at science, geography, art, PE…, and they certainly won’t highlight all of their amazing personal characteristics.</a:t>
            </a:r>
          </a:p>
          <a:p>
            <a:pPr marL="152396" indent="0">
              <a:buNone/>
            </a:pPr>
            <a:endParaRPr lang="en-GB" dirty="0"/>
          </a:p>
          <a:p>
            <a:pPr marL="152396" indent="0">
              <a:buNone/>
            </a:pPr>
            <a:r>
              <a:rPr lang="en-GB" dirty="0">
                <a:solidFill>
                  <a:srgbClr val="283593"/>
                </a:solidFill>
              </a:rPr>
              <a:t>SATs don’t tell the whole story.</a:t>
            </a:r>
          </a:p>
          <a:p>
            <a:pPr marL="152396"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a:t>
            </a:r>
          </a:p>
          <a:p>
            <a:pPr marL="152396" indent="0">
              <a:buNone/>
            </a:pPr>
            <a:endParaRPr lang="en-GB" dirty="0"/>
          </a:p>
          <a:p>
            <a:pPr marL="152396" indent="0">
              <a:buNone/>
            </a:pPr>
            <a:r>
              <a:rPr lang="en-GB" dirty="0">
                <a:solidFill>
                  <a:srgbClr val="283593"/>
                </a:solidFill>
              </a:rPr>
              <a:t>SATs are only four days out of a whole Primary School career. </a:t>
            </a:r>
          </a:p>
          <a:p>
            <a:pPr marL="152396"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2240C13-E386-4DDB-9508-9EC6D550FCDD}"/>
              </a:ext>
            </a:extLst>
          </p:cNvPr>
          <p:cNvSpPr>
            <a:spLocks noGrp="1"/>
          </p:cNvSpPr>
          <p:nvPr>
            <p:ph type="body" idx="1"/>
          </p:nvPr>
        </p:nvSpPr>
        <p:spPr>
          <a:xfrm>
            <a:off x="415600" y="509451"/>
            <a:ext cx="11360700" cy="5582382"/>
          </a:xfrm>
        </p:spPr>
        <p:txBody>
          <a:bodyPr>
            <a:normAutofit/>
          </a:bodyPr>
          <a:lstStyle/>
          <a:p>
            <a:pPr marL="76200" indent="0" algn="ctr">
              <a:buNone/>
            </a:pPr>
            <a:endParaRPr lang="en-GB" sz="4000" dirty="0">
              <a:solidFill>
                <a:srgbClr val="FF0000"/>
              </a:solidFill>
            </a:endParaRPr>
          </a:p>
          <a:p>
            <a:pPr marL="76200" indent="0" algn="ctr">
              <a:buNone/>
            </a:pPr>
            <a:endParaRPr lang="en-GB" sz="4000" dirty="0">
              <a:solidFill>
                <a:srgbClr val="FF0000"/>
              </a:solidFill>
            </a:endParaRPr>
          </a:p>
          <a:p>
            <a:pPr marL="76200" indent="0" algn="ctr">
              <a:buNone/>
            </a:pPr>
            <a:r>
              <a:rPr lang="en-GB" sz="4000" dirty="0">
                <a:solidFill>
                  <a:srgbClr val="FF0000"/>
                </a:solidFill>
              </a:rPr>
              <a:t>Thank you for your time.</a:t>
            </a:r>
          </a:p>
          <a:p>
            <a:pPr marL="76200" indent="0" algn="ctr">
              <a:buNone/>
            </a:pPr>
            <a:r>
              <a:rPr lang="en-GB" sz="4000" dirty="0">
                <a:solidFill>
                  <a:srgbClr val="FF0000"/>
                </a:solidFill>
              </a:rPr>
              <a:t>Any Questions?</a:t>
            </a:r>
          </a:p>
        </p:txBody>
      </p:sp>
    </p:spTree>
    <p:extLst>
      <p:ext uri="{BB962C8B-B14F-4D97-AF65-F5344CB8AC3E}">
        <p14:creationId xmlns:p14="http://schemas.microsoft.com/office/powerpoint/2010/main" val="4022707826"/>
      </p:ext>
    </p:extLst>
  </p:cSld>
  <p:clrMapOvr>
    <a:masterClrMapping/>
  </p:clrMapOvr>
</p:sld>
</file>

<file path=ppt/theme/theme1.xml><?xml version="1.0" encoding="utf-8"?>
<a:theme xmlns:a="http://schemas.openxmlformats.org/drawingml/2006/main"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5297</TotalTime>
  <Words>2836</Words>
  <Application>Microsoft Office PowerPoint</Application>
  <PresentationFormat>Widescreen</PresentationFormat>
  <Paragraphs>276</Paragraphs>
  <Slides>28</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Trebuchet MS</vt:lpstr>
      <vt:lpstr>Cambria Math</vt:lpstr>
      <vt:lpstr>Playfair Display</vt:lpstr>
      <vt:lpstr>Nunito</vt:lpstr>
      <vt:lpstr>Arial</vt:lpstr>
      <vt:lpstr>Lato</vt:lpstr>
      <vt:lpstr>Coral</vt:lpstr>
      <vt:lpstr>Year 6 SATs 2024 Presentation for Parents, Carers &amp; Guardians</vt:lpstr>
      <vt:lpstr>What are the SATs? </vt:lpstr>
      <vt:lpstr>When and how the SATs are completed</vt:lpstr>
      <vt:lpstr>Specific arrangements for SATs</vt:lpstr>
      <vt:lpstr>The results</vt:lpstr>
      <vt:lpstr>Grammar, Punctuation and Spelling:  Monday 13th May</vt:lpstr>
      <vt:lpstr>Grammar, Punctuation and Spelling: Paper 1 (GPS)</vt:lpstr>
      <vt:lpstr>Grammar, Punctuation and Spelling: Paper 1 (GPS)</vt:lpstr>
      <vt:lpstr>Grammar, Punctuation and Spelling: Paper 2 (spelling)</vt:lpstr>
      <vt:lpstr>Reading: Tuesday 14th May </vt:lpstr>
      <vt:lpstr>Reading </vt:lpstr>
      <vt:lpstr>Reading </vt:lpstr>
      <vt:lpstr>Reading </vt:lpstr>
      <vt:lpstr>Reading </vt:lpstr>
      <vt:lpstr>Maths: Wednesday 15th May and Thursday 16th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During the SATs week</vt:lpstr>
      <vt:lpstr>Supporting your child in preparing for the SATs</vt:lpstr>
      <vt:lpstr>Any worries . . .</vt:lpstr>
      <vt:lpstr>Things to remember about SATs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CPD</dc:title>
  <dc:creator>Gemma Oldham</dc:creator>
  <cp:lastModifiedBy>Zowie Norris</cp:lastModifiedBy>
  <cp:revision>63</cp:revision>
  <dcterms:created xsi:type="dcterms:W3CDTF">2020-12-01T19:48:26Z</dcterms:created>
  <dcterms:modified xsi:type="dcterms:W3CDTF">2024-03-20T22:23:25Z</dcterms:modified>
</cp:coreProperties>
</file>